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2" r:id="rId2"/>
    <p:sldId id="281" r:id="rId3"/>
    <p:sldId id="283" r:id="rId4"/>
    <p:sldId id="259" r:id="rId5"/>
    <p:sldId id="272" r:id="rId6"/>
    <p:sldId id="273" r:id="rId7"/>
    <p:sldId id="260" r:id="rId8"/>
    <p:sldId id="267" r:id="rId9"/>
    <p:sldId id="271" r:id="rId10"/>
    <p:sldId id="280" r:id="rId11"/>
    <p:sldId id="284" r:id="rId12"/>
    <p:sldId id="278" r:id="rId13"/>
    <p:sldId id="275" r:id="rId14"/>
    <p:sldId id="277" r:id="rId15"/>
    <p:sldId id="276"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BF0"/>
    <a:srgbClr val="B9CAE9"/>
    <a:srgbClr val="FE8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102" autoAdjust="0"/>
    <p:restoredTop sz="95196" autoAdjust="0"/>
  </p:normalViewPr>
  <p:slideViewPr>
    <p:cSldViewPr snapToGrid="0">
      <p:cViewPr varScale="1">
        <p:scale>
          <a:sx n="74" d="100"/>
          <a:sy n="74" d="100"/>
        </p:scale>
        <p:origin x="7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7140D-54EB-4B90-827A-00ACC35FBEA4}" type="datetimeFigureOut">
              <a:rPr lang="en-IN" smtClean="0"/>
              <a:t>28-08-2024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777A3-AB59-410E-B761-0E1D7866CE26}" type="slidenum">
              <a:rPr lang="en-IN" smtClean="0"/>
              <a:t>‹#›</a:t>
            </a:fld>
            <a:endParaRPr lang="en-IN"/>
          </a:p>
        </p:txBody>
      </p:sp>
    </p:spTree>
    <p:extLst>
      <p:ext uri="{BB962C8B-B14F-4D97-AF65-F5344CB8AC3E}">
        <p14:creationId xmlns:p14="http://schemas.microsoft.com/office/powerpoint/2010/main" val="205552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0E14-5FCE-34FE-EE00-CD0F7BB5B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AA1DCD-136D-4252-4158-EF4C07F6CF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09CF38-1994-43AD-F461-18276391F235}"/>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C3C8611C-DEC9-BED7-03E0-8CB0606D68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FDF506-4112-E9E5-C9B8-2B34D6A29680}"/>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3434283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5A20-3B9F-9F25-5004-82A8D4B8E7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D90877-3573-EA31-9736-E6B625813B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3DB5A-584C-FED3-DF3F-9983004108FA}"/>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0FB41A5A-F342-EFF4-5BDA-613CCE5B8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F594F3-DA25-C59C-74DB-9B357C2F414A}"/>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169344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6D784-1B34-796A-DB6C-D51F7200DE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C73B83-808A-D24C-FF3F-0DCCB17962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1F33B2-73FB-16EE-D4F2-8A0A764AF859}"/>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F242658C-A084-6C2B-08CE-9406191BF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44CDC5-32F7-7ECB-BB9B-4E35DCEC40FA}"/>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5333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809C-3271-3CD1-5609-A2560C986D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52228E-D8F1-9578-3C39-C5B00C36C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44857D-521E-CAA7-B4E2-C7622733F9F5}"/>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46782E03-D46A-C61A-278A-0AEDE38B6C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AF2409-1A86-8933-0B95-266090251091}"/>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274862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8C4A-A386-23D0-4B4E-EBF756A91A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A1005C-1D61-4CFF-8F37-B52E68FA02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54F5F7-6DE3-0B7A-AD4F-F8DEEDCF5851}"/>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0F37437A-D7C3-37DB-6FCE-997CFE7069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3F1323-3217-90E3-5168-D560060191D4}"/>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175886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F1C0-516A-D9D4-221C-27B789628E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ADE56E-C673-DB9C-3E9B-7D803354E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BCB263-BDD9-9535-CE32-B901D77B26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7B7F07-2291-349F-713E-3EEBA04B194E}"/>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6" name="Footer Placeholder 5">
            <a:extLst>
              <a:ext uri="{FF2B5EF4-FFF2-40B4-BE49-F238E27FC236}">
                <a16:creationId xmlns:a16="http://schemas.microsoft.com/office/drawing/2014/main" id="{0E2F259E-5F67-4684-9BF0-D8185EEF13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D3F2A9-11DC-D063-7E74-3F1325188E4B}"/>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155895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4498-24A2-F2B6-7D63-8A28F9FF34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CA295A-FBE9-3F2D-7EB0-46137F9A6F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F6AD1-8604-3944-DE33-B3BB33AFE3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DE2027-E552-1CB1-4605-11D12C637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AC0260-E6F3-325F-A6D3-F56846848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3453D3-0222-CD85-01CC-193E2E907097}"/>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8" name="Footer Placeholder 7">
            <a:extLst>
              <a:ext uri="{FF2B5EF4-FFF2-40B4-BE49-F238E27FC236}">
                <a16:creationId xmlns:a16="http://schemas.microsoft.com/office/drawing/2014/main" id="{B08109E8-C956-238D-02DE-F949D5302A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9A5855-7011-00EF-A96B-8B10BAE55DE7}"/>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2591951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8057-EB58-093E-789D-E0B71AAB74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4A079F-4FF0-1154-A661-E08BCDBF385E}"/>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4" name="Footer Placeholder 3">
            <a:extLst>
              <a:ext uri="{FF2B5EF4-FFF2-40B4-BE49-F238E27FC236}">
                <a16:creationId xmlns:a16="http://schemas.microsoft.com/office/drawing/2014/main" id="{C7675952-7FD5-6CA1-2396-FB16BF6F40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737C88-3377-6107-2F2A-14070CA8B538}"/>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371929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916DA3-7345-3304-6F3E-7C7FA393F2FB}"/>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3" name="Footer Placeholder 2">
            <a:extLst>
              <a:ext uri="{FF2B5EF4-FFF2-40B4-BE49-F238E27FC236}">
                <a16:creationId xmlns:a16="http://schemas.microsoft.com/office/drawing/2014/main" id="{344C6CE1-140C-A495-7DF2-58FA824E1B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AAA69C-88EE-A992-EAED-E7352E42534F}"/>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212639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111B-5159-A4F5-F6BD-447A7D46A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E3A1D7-6099-ED8D-B4A3-2A736C46B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FF0092-4FC2-5796-CC90-4C9690078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772F6-0D07-10F8-22A5-2D5B987A51CB}"/>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6" name="Footer Placeholder 5">
            <a:extLst>
              <a:ext uri="{FF2B5EF4-FFF2-40B4-BE49-F238E27FC236}">
                <a16:creationId xmlns:a16="http://schemas.microsoft.com/office/drawing/2014/main" id="{ABD927FF-B31C-E477-8CB3-4C1AC36740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AA3EE3-D126-8646-548E-2491675B8BC1}"/>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364737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955F-AA42-B460-0F7F-FF5C906EC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4AF07FC-9D6C-706A-4568-E248636DF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2E92A3-51AE-4336-8CF8-9F24DE00B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C75B2-A2E2-C0E0-34DB-C27CE242A8FF}"/>
              </a:ext>
            </a:extLst>
          </p:cNvPr>
          <p:cNvSpPr>
            <a:spLocks noGrp="1"/>
          </p:cNvSpPr>
          <p:nvPr>
            <p:ph type="dt" sz="half" idx="10"/>
          </p:nvPr>
        </p:nvSpPr>
        <p:spPr/>
        <p:txBody>
          <a:bodyPr/>
          <a:lstStyle/>
          <a:p>
            <a:fld id="{1B6C7F85-3F47-4BC6-B5C7-33AD254506B2}" type="datetimeFigureOut">
              <a:rPr lang="en-IN" smtClean="0"/>
              <a:t>28-08-2024</a:t>
            </a:fld>
            <a:endParaRPr lang="en-IN"/>
          </a:p>
        </p:txBody>
      </p:sp>
      <p:sp>
        <p:nvSpPr>
          <p:cNvPr id="6" name="Footer Placeholder 5">
            <a:extLst>
              <a:ext uri="{FF2B5EF4-FFF2-40B4-BE49-F238E27FC236}">
                <a16:creationId xmlns:a16="http://schemas.microsoft.com/office/drawing/2014/main" id="{2429AA7F-5759-DC57-77BF-F3018A5F51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5DA911-FB84-8C93-D14F-6B63DBA13606}"/>
              </a:ext>
            </a:extLst>
          </p:cNvPr>
          <p:cNvSpPr>
            <a:spLocks noGrp="1"/>
          </p:cNvSpPr>
          <p:nvPr>
            <p:ph type="sldNum" sz="quarter" idx="12"/>
          </p:nvPr>
        </p:nvSpPr>
        <p:spPr/>
        <p:txBody>
          <a:bodyPr/>
          <a:lstStyle/>
          <a:p>
            <a:fld id="{26A9423C-477A-4ECF-BDE7-E8D45C206FA7}" type="slidenum">
              <a:rPr lang="en-IN" smtClean="0"/>
              <a:t>‹#›</a:t>
            </a:fld>
            <a:endParaRPr lang="en-IN"/>
          </a:p>
        </p:txBody>
      </p:sp>
    </p:spTree>
    <p:extLst>
      <p:ext uri="{BB962C8B-B14F-4D97-AF65-F5344CB8AC3E}">
        <p14:creationId xmlns:p14="http://schemas.microsoft.com/office/powerpoint/2010/main" val="188043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BFF63E-20A2-8644-7821-53CE93810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16A2E5-9AA0-5556-82E6-0B7B5C12C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7E73D0-4F56-B63A-E285-7A79977F72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C7F85-3F47-4BC6-B5C7-33AD254506B2}" type="datetimeFigureOut">
              <a:rPr lang="en-IN" smtClean="0"/>
              <a:t>28-08-2024</a:t>
            </a:fld>
            <a:endParaRPr lang="en-IN"/>
          </a:p>
        </p:txBody>
      </p:sp>
      <p:sp>
        <p:nvSpPr>
          <p:cNvPr id="5" name="Footer Placeholder 4">
            <a:extLst>
              <a:ext uri="{FF2B5EF4-FFF2-40B4-BE49-F238E27FC236}">
                <a16:creationId xmlns:a16="http://schemas.microsoft.com/office/drawing/2014/main" id="{A650646E-76EA-26AE-03A4-97EC1DA01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70B48B-F8C3-0D3B-5C16-DF5340DC7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9423C-477A-4ECF-BDE7-E8D45C206FA7}" type="slidenum">
              <a:rPr lang="en-IN" smtClean="0"/>
              <a:t>‹#›</a:t>
            </a:fld>
            <a:endParaRPr lang="en-IN"/>
          </a:p>
        </p:txBody>
      </p:sp>
    </p:spTree>
    <p:extLst>
      <p:ext uri="{BB962C8B-B14F-4D97-AF65-F5344CB8AC3E}">
        <p14:creationId xmlns:p14="http://schemas.microsoft.com/office/powerpoint/2010/main" val="2887641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00B0F0"/>
          </a:fgClr>
          <a:bgClr>
            <a:schemeClr val="bg1"/>
          </a:bgClr>
        </a:patt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35120B-9676-4F6F-8C22-EDE957721091}"/>
              </a:ext>
            </a:extLst>
          </p:cNvPr>
          <p:cNvPicPr>
            <a:picLocks noChangeAspect="1"/>
          </p:cNvPicPr>
          <p:nvPr/>
        </p:nvPicPr>
        <p:blipFill>
          <a:blip r:embed="rId2"/>
          <a:stretch>
            <a:fillRect/>
          </a:stretch>
        </p:blipFill>
        <p:spPr>
          <a:xfrm>
            <a:off x="10874530" y="4111606"/>
            <a:ext cx="1086065" cy="777676"/>
          </a:xfrm>
          <a:prstGeom prst="rect">
            <a:avLst/>
          </a:prstGeom>
        </p:spPr>
      </p:pic>
      <p:pic>
        <p:nvPicPr>
          <p:cNvPr id="12" name="Picture 11">
            <a:extLst>
              <a:ext uri="{FF2B5EF4-FFF2-40B4-BE49-F238E27FC236}">
                <a16:creationId xmlns:a16="http://schemas.microsoft.com/office/drawing/2014/main" id="{692E9883-25DD-56CF-6781-4A9029E69FDB}"/>
              </a:ext>
            </a:extLst>
          </p:cNvPr>
          <p:cNvPicPr>
            <a:picLocks noChangeAspect="1"/>
          </p:cNvPicPr>
          <p:nvPr/>
        </p:nvPicPr>
        <p:blipFill>
          <a:blip r:embed="rId3"/>
          <a:stretch>
            <a:fillRect/>
          </a:stretch>
        </p:blipFill>
        <p:spPr>
          <a:xfrm>
            <a:off x="0" y="-2358"/>
            <a:ext cx="12198267" cy="6860358"/>
          </a:xfrm>
          <a:prstGeom prst="rect">
            <a:avLst/>
          </a:prstGeom>
        </p:spPr>
      </p:pic>
      <p:sp>
        <p:nvSpPr>
          <p:cNvPr id="13" name="TextBox 12">
            <a:extLst>
              <a:ext uri="{FF2B5EF4-FFF2-40B4-BE49-F238E27FC236}">
                <a16:creationId xmlns:a16="http://schemas.microsoft.com/office/drawing/2014/main" id="{AAA5FC9C-F324-FE2E-5DD4-CB738E1EF545}"/>
              </a:ext>
            </a:extLst>
          </p:cNvPr>
          <p:cNvSpPr txBox="1"/>
          <p:nvPr/>
        </p:nvSpPr>
        <p:spPr>
          <a:xfrm>
            <a:off x="2539999" y="103922"/>
            <a:ext cx="7419075" cy="707886"/>
          </a:xfrm>
          <a:prstGeom prst="rect">
            <a:avLst/>
          </a:prstGeom>
          <a:noFill/>
        </p:spPr>
        <p:txBody>
          <a:bodyPr wrap="square" rtlCol="0">
            <a:spAutoFit/>
          </a:bodyPr>
          <a:lstStyle/>
          <a:p>
            <a:r>
              <a:rPr lang="en-IN" sz="4000" dirty="0"/>
              <a:t>YULU : Pedal the Change Analysis </a:t>
            </a:r>
          </a:p>
        </p:txBody>
      </p:sp>
      <p:sp>
        <p:nvSpPr>
          <p:cNvPr id="15" name="TextBox 14">
            <a:extLst>
              <a:ext uri="{FF2B5EF4-FFF2-40B4-BE49-F238E27FC236}">
                <a16:creationId xmlns:a16="http://schemas.microsoft.com/office/drawing/2014/main" id="{331ABE91-9CFA-355F-7111-EC68BB7F85E4}"/>
              </a:ext>
            </a:extLst>
          </p:cNvPr>
          <p:cNvSpPr txBox="1"/>
          <p:nvPr/>
        </p:nvSpPr>
        <p:spPr>
          <a:xfrm>
            <a:off x="9731915" y="6334343"/>
            <a:ext cx="1887486" cy="369332"/>
          </a:xfrm>
          <a:prstGeom prst="rect">
            <a:avLst/>
          </a:prstGeom>
          <a:noFill/>
        </p:spPr>
        <p:txBody>
          <a:bodyPr wrap="square" rtlCol="0">
            <a:spAutoFit/>
          </a:bodyPr>
          <a:lstStyle/>
          <a:p>
            <a:r>
              <a:rPr lang="en-IN" dirty="0"/>
              <a:t>Tarushee Bhalla</a:t>
            </a:r>
          </a:p>
        </p:txBody>
      </p:sp>
      <p:sp>
        <p:nvSpPr>
          <p:cNvPr id="17" name="TextBox 16">
            <a:extLst>
              <a:ext uri="{FF2B5EF4-FFF2-40B4-BE49-F238E27FC236}">
                <a16:creationId xmlns:a16="http://schemas.microsoft.com/office/drawing/2014/main" id="{7580BB78-9095-846D-C66E-851F7C738FC0}"/>
              </a:ext>
            </a:extLst>
          </p:cNvPr>
          <p:cNvSpPr txBox="1"/>
          <p:nvPr/>
        </p:nvSpPr>
        <p:spPr>
          <a:xfrm>
            <a:off x="11282415" y="6226621"/>
            <a:ext cx="678180" cy="584775"/>
          </a:xfrm>
          <a:prstGeom prst="rect">
            <a:avLst/>
          </a:prstGeom>
          <a:noFill/>
        </p:spPr>
        <p:txBody>
          <a:bodyPr wrap="square">
            <a:spAutoFit/>
          </a:bodyPr>
          <a:lstStyle/>
          <a:p>
            <a:r>
              <a:rPr lang="en-IN" sz="3200"/>
              <a:t>🎨</a:t>
            </a:r>
            <a:endParaRPr lang="en-IN" sz="3200" dirty="0"/>
          </a:p>
        </p:txBody>
      </p:sp>
      <p:sp>
        <p:nvSpPr>
          <p:cNvPr id="19" name="TextBox 18">
            <a:extLst>
              <a:ext uri="{FF2B5EF4-FFF2-40B4-BE49-F238E27FC236}">
                <a16:creationId xmlns:a16="http://schemas.microsoft.com/office/drawing/2014/main" id="{2B61222E-2B01-97CB-B7A5-8C586727EAA3}"/>
              </a:ext>
            </a:extLst>
          </p:cNvPr>
          <p:cNvSpPr txBox="1"/>
          <p:nvPr/>
        </p:nvSpPr>
        <p:spPr>
          <a:xfrm>
            <a:off x="11735722" y="6334343"/>
            <a:ext cx="596900" cy="369332"/>
          </a:xfrm>
          <a:prstGeom prst="rect">
            <a:avLst/>
          </a:prstGeom>
          <a:noFill/>
        </p:spPr>
        <p:txBody>
          <a:bodyPr wrap="square">
            <a:spAutoFit/>
          </a:bodyPr>
          <a:lstStyle/>
          <a:p>
            <a:r>
              <a:rPr lang="en-IN" dirty="0"/>
              <a:t>🖌️</a:t>
            </a:r>
          </a:p>
        </p:txBody>
      </p:sp>
    </p:spTree>
    <p:extLst>
      <p:ext uri="{BB962C8B-B14F-4D97-AF65-F5344CB8AC3E}">
        <p14:creationId xmlns:p14="http://schemas.microsoft.com/office/powerpoint/2010/main" val="350938146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0">
          <a:fgClr>
            <a:srgbClr val="FFFF00"/>
          </a:fgClr>
          <a:bgClr>
            <a:schemeClr val="bg1"/>
          </a:bgClr>
        </a:patt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626C57C-E395-CD87-3A58-0E6B3BB65A59}"/>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9C19C0E1-069D-0D86-3BBB-12BABC7DEE4A}"/>
              </a:ext>
            </a:extLst>
          </p:cNvPr>
          <p:cNvSpPr txBox="1"/>
          <p:nvPr/>
        </p:nvSpPr>
        <p:spPr>
          <a:xfrm>
            <a:off x="491641" y="259051"/>
            <a:ext cx="4030462" cy="369332"/>
          </a:xfrm>
          <a:prstGeom prst="rect">
            <a:avLst/>
          </a:prstGeom>
          <a:noFill/>
        </p:spPr>
        <p:txBody>
          <a:bodyPr wrap="square" rtlCol="0">
            <a:spAutoFit/>
          </a:bodyPr>
          <a:lstStyle/>
          <a:p>
            <a:r>
              <a:rPr lang="en-IN" b="1" dirty="0"/>
              <a:t>Best Practices for Power BI Dashboard</a:t>
            </a:r>
          </a:p>
        </p:txBody>
      </p:sp>
      <p:sp>
        <p:nvSpPr>
          <p:cNvPr id="10" name="Rectangle 4">
            <a:extLst>
              <a:ext uri="{FF2B5EF4-FFF2-40B4-BE49-F238E27FC236}">
                <a16:creationId xmlns:a16="http://schemas.microsoft.com/office/drawing/2014/main" id="{65709024-E43A-77CE-A170-79FC03E14594}"/>
              </a:ext>
            </a:extLst>
          </p:cNvPr>
          <p:cNvSpPr>
            <a:spLocks noChangeArrowheads="1"/>
          </p:cNvSpPr>
          <p:nvPr/>
        </p:nvSpPr>
        <p:spPr bwMode="auto">
          <a:xfrm>
            <a:off x="491641" y="961317"/>
            <a:ext cx="5261087"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Hex Codes for Custom Colors</a:t>
            </a:r>
            <a:r>
              <a:rPr kumimoji="0" lang="en-US" altLang="en-US" sz="1200" b="0" i="0" u="none" strike="noStrike" cap="none" normalizeH="0" baseline="0" dirty="0">
                <a:ln>
                  <a:noFill/>
                </a:ln>
                <a:solidFill>
                  <a:schemeClr val="tx1"/>
                </a:solidFill>
                <a:effectLst/>
                <a:latin typeface="Arial" panose="020B0604020202020204" pitchFamily="34" charset="0"/>
              </a:rPr>
              <a:t>: Using hex codes in Power BI ensures precision and uniformity. Just access the Format pane, pick custom color, and input the hex code to maintain a sleek, consistent visual design.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Calendar Table</a:t>
            </a:r>
            <a:r>
              <a:rPr kumimoji="0" lang="en-US" altLang="en-US" sz="1200" b="0" i="0" u="none" strike="noStrike" cap="none" normalizeH="0" baseline="0" dirty="0">
                <a:ln>
                  <a:noFill/>
                </a:ln>
                <a:solidFill>
                  <a:schemeClr val="tx1"/>
                </a:solidFill>
                <a:effectLst/>
                <a:latin typeface="Arial" panose="020B0604020202020204" pitchFamily="34" charset="0"/>
              </a:rPr>
              <a:t>: A calendar table is essential for accurate time analysis—enabling calculations like YoY growth and MTD. This allows for precise date filtering and consistent time-based insights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Navigation &amp; Syncing Slicers</a:t>
            </a:r>
            <a:r>
              <a:rPr kumimoji="0" lang="en-US" altLang="en-US" sz="1200" b="0" i="0" u="none" strike="noStrike" cap="none" normalizeH="0" baseline="0" dirty="0">
                <a:ln>
                  <a:noFill/>
                </a:ln>
                <a:solidFill>
                  <a:schemeClr val="tx1"/>
                </a:solidFill>
                <a:effectLst/>
                <a:latin typeface="Arial" panose="020B0604020202020204" pitchFamily="34" charset="0"/>
              </a:rPr>
              <a:t>: Create </a:t>
            </a:r>
            <a:r>
              <a:rPr kumimoji="0" lang="en-US" altLang="en-US" sz="1200" b="1" i="0" u="none" strike="noStrike" cap="none" normalizeH="0" baseline="0" dirty="0">
                <a:ln>
                  <a:noFill/>
                </a:ln>
                <a:solidFill>
                  <a:schemeClr val="tx1"/>
                </a:solidFill>
                <a:effectLst/>
                <a:latin typeface="Arial" panose="020B0604020202020204" pitchFamily="34" charset="0"/>
              </a:rPr>
              <a:t>buttons</a:t>
            </a:r>
            <a:r>
              <a:rPr kumimoji="0" lang="en-US" altLang="en-US" sz="1200" b="0" i="0" u="none" strike="noStrike" cap="none" normalizeH="0" baseline="0" dirty="0">
                <a:ln>
                  <a:noFill/>
                </a:ln>
                <a:solidFill>
                  <a:schemeClr val="tx1"/>
                </a:solidFill>
                <a:effectLst/>
                <a:latin typeface="Arial" panose="020B0604020202020204" pitchFamily="34" charset="0"/>
              </a:rPr>
              <a:t> for seamless page navigation and sync slicers for consistent filtering across pages. Slicers enhance user interactivity by allowing custom data views.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Drill Down with Date Hierarchy</a:t>
            </a:r>
            <a:r>
              <a:rPr kumimoji="0" lang="en-US" altLang="en-US" sz="1200" b="0" i="0" u="none" strike="noStrike" cap="none" normalizeH="0" baseline="0" dirty="0">
                <a:ln>
                  <a:noFill/>
                </a:ln>
                <a:solidFill>
                  <a:schemeClr val="tx1"/>
                </a:solidFill>
                <a:effectLst/>
                <a:latin typeface="Arial" panose="020B0604020202020204" pitchFamily="34" charset="0"/>
              </a:rPr>
              <a:t>: Implement drill-downs to explore data by year, quarter, month, or week for deeper insights. </a:t>
            </a: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a:ln>
                  <a:noFill/>
                </a:ln>
                <a:solidFill>
                  <a:schemeClr val="tx1"/>
                </a:solidFill>
                <a:effectLst/>
                <a:latin typeface="Arial" panose="020B0604020202020204" pitchFamily="34" charset="0"/>
              </a:rPr>
              <a:t>Month Sorting</a:t>
            </a:r>
            <a:r>
              <a:rPr kumimoji="0" lang="en-US" altLang="en-US" sz="1200" b="0" i="0" u="none" strike="noStrike" cap="none" normalizeH="0" baseline="0" dirty="0">
                <a:ln>
                  <a:noFill/>
                </a:ln>
                <a:solidFill>
                  <a:schemeClr val="tx1"/>
                </a:solidFill>
                <a:effectLst/>
                <a:latin typeface="Arial" panose="020B0604020202020204" pitchFamily="34" charset="0"/>
              </a:rPr>
              <a:t>: Use Month No to correctly sort Month Names in the Calendar Table for accurate reporting.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Action Options for Interactivity</a:t>
            </a:r>
            <a:r>
              <a:rPr lang="en-IN" sz="1200" dirty="0">
                <a:latin typeface="Arial" panose="020B0604020202020204" pitchFamily="34" charset="0"/>
                <a:cs typeface="Arial" panose="020B0604020202020204" pitchFamily="34" charset="0"/>
              </a:rPr>
              <a:t>: Use the "Action" option to add hyperlinks to buttons, images, or shapes, making your Power BI dashboard more interactive. This allows users to navigate external pages, reports, or internal sections with ease.</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E57780E-F5FF-593A-D348-6337616B790F}"/>
              </a:ext>
            </a:extLst>
          </p:cNvPr>
          <p:cNvSpPr txBox="1"/>
          <p:nvPr/>
        </p:nvSpPr>
        <p:spPr>
          <a:xfrm>
            <a:off x="6155167" y="294582"/>
            <a:ext cx="5545192" cy="369332"/>
          </a:xfrm>
          <a:prstGeom prst="rect">
            <a:avLst/>
          </a:prstGeom>
          <a:noFill/>
        </p:spPr>
        <p:txBody>
          <a:bodyPr wrap="square" rtlCol="0">
            <a:spAutoFit/>
          </a:bodyPr>
          <a:lstStyle/>
          <a:p>
            <a:pPr algn="ctr"/>
            <a:r>
              <a:rPr lang="en-IN" b="1" dirty="0"/>
              <a:t>Design and Layout</a:t>
            </a:r>
          </a:p>
        </p:txBody>
      </p:sp>
      <p:pic>
        <p:nvPicPr>
          <p:cNvPr id="13" name="Picture 12">
            <a:extLst>
              <a:ext uri="{FF2B5EF4-FFF2-40B4-BE49-F238E27FC236}">
                <a16:creationId xmlns:a16="http://schemas.microsoft.com/office/drawing/2014/main" id="{A0A43D43-8066-7305-E06D-81DE94252DF7}"/>
              </a:ext>
            </a:extLst>
          </p:cNvPr>
          <p:cNvPicPr>
            <a:picLocks noChangeAspect="1"/>
          </p:cNvPicPr>
          <p:nvPr/>
        </p:nvPicPr>
        <p:blipFill>
          <a:blip r:embed="rId2"/>
          <a:stretch>
            <a:fillRect/>
          </a:stretch>
        </p:blipFill>
        <p:spPr>
          <a:xfrm>
            <a:off x="6236447" y="663914"/>
            <a:ext cx="5811517" cy="3176566"/>
          </a:xfrm>
          <a:prstGeom prst="rect">
            <a:avLst/>
          </a:prstGeom>
        </p:spPr>
      </p:pic>
      <p:pic>
        <p:nvPicPr>
          <p:cNvPr id="15" name="Picture 14">
            <a:extLst>
              <a:ext uri="{FF2B5EF4-FFF2-40B4-BE49-F238E27FC236}">
                <a16:creationId xmlns:a16="http://schemas.microsoft.com/office/drawing/2014/main" id="{6F358CCA-A5E8-88F9-D033-73AAF8036AAA}"/>
              </a:ext>
            </a:extLst>
          </p:cNvPr>
          <p:cNvPicPr>
            <a:picLocks noChangeAspect="1"/>
          </p:cNvPicPr>
          <p:nvPr/>
        </p:nvPicPr>
        <p:blipFill>
          <a:blip r:embed="rId3"/>
          <a:stretch>
            <a:fillRect/>
          </a:stretch>
        </p:blipFill>
        <p:spPr>
          <a:xfrm>
            <a:off x="6236446" y="4109820"/>
            <a:ext cx="5811511" cy="2721272"/>
          </a:xfrm>
          <a:prstGeom prst="rect">
            <a:avLst/>
          </a:prstGeom>
        </p:spPr>
      </p:pic>
    </p:spTree>
    <p:extLst>
      <p:ext uri="{BB962C8B-B14F-4D97-AF65-F5344CB8AC3E}">
        <p14:creationId xmlns:p14="http://schemas.microsoft.com/office/powerpoint/2010/main" val="141850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Yulu Dashboard Record">
            <a:hlinkClick r:id="" action="ppaction://media"/>
            <a:extLst>
              <a:ext uri="{FF2B5EF4-FFF2-40B4-BE49-F238E27FC236}">
                <a16:creationId xmlns:a16="http://schemas.microsoft.com/office/drawing/2014/main" id="{2CD483EC-C3B4-FAEF-04D8-4E1D25E7B2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6287" y="254001"/>
            <a:ext cx="10571152" cy="6192838"/>
          </a:xfrm>
          <a:prstGeom prst="rect">
            <a:avLst/>
          </a:prstGeom>
        </p:spPr>
      </p:pic>
    </p:spTree>
    <p:extLst>
      <p:ext uri="{BB962C8B-B14F-4D97-AF65-F5344CB8AC3E}">
        <p14:creationId xmlns:p14="http://schemas.microsoft.com/office/powerpoint/2010/main" val="2968231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8472F-8330-AAE6-C931-0DA6C8441401}"/>
              </a:ext>
            </a:extLst>
          </p:cNvPr>
          <p:cNvSpPr txBox="1"/>
          <p:nvPr/>
        </p:nvSpPr>
        <p:spPr>
          <a:xfrm>
            <a:off x="1216377" y="1194164"/>
            <a:ext cx="9931913" cy="5078313"/>
          </a:xfrm>
          <a:prstGeom prst="rect">
            <a:avLst/>
          </a:prstGeom>
          <a:noFill/>
        </p:spPr>
        <p:txBody>
          <a:bodyPr wrap="square" rtlCol="0">
            <a:spAutoFit/>
          </a:bodyPr>
          <a:lstStyle/>
          <a:p>
            <a:r>
              <a:rPr lang="en-IN" dirty="0"/>
              <a:t>1️⃣ </a:t>
            </a:r>
            <a:r>
              <a:rPr lang="en-IN" b="1" dirty="0"/>
              <a:t>Revenue Growth</a:t>
            </a:r>
            <a:r>
              <a:rPr lang="en-IN" dirty="0"/>
              <a:t>: 📈 Profits doubled, growing 106% YoY from $4.9M to $10.2M.</a:t>
            </a:r>
          </a:p>
          <a:p>
            <a:br>
              <a:rPr lang="en-IN" dirty="0"/>
            </a:br>
            <a:r>
              <a:rPr lang="en-IN" dirty="0"/>
              <a:t>2️⃣ </a:t>
            </a:r>
            <a:r>
              <a:rPr lang="en-IN" b="1" dirty="0"/>
              <a:t>Top Season</a:t>
            </a:r>
            <a:r>
              <a:rPr lang="en-IN" dirty="0"/>
              <a:t>: ☀️ </a:t>
            </a:r>
            <a:r>
              <a:rPr lang="en-IN" b="1" dirty="0"/>
              <a:t>Summer</a:t>
            </a:r>
            <a:r>
              <a:rPr lang="en-IN" dirty="0"/>
              <a:t> brings in $4.9M revenue; </a:t>
            </a:r>
            <a:r>
              <a:rPr lang="en-IN" b="1" dirty="0"/>
              <a:t>Winter</a:t>
            </a:r>
            <a:r>
              <a:rPr lang="en-IN" dirty="0"/>
              <a:t> trails with $2.2M.</a:t>
            </a:r>
          </a:p>
          <a:p>
            <a:br>
              <a:rPr lang="en-IN" dirty="0"/>
            </a:br>
            <a:r>
              <a:rPr lang="en-IN" dirty="0"/>
              <a:t>3️⃣ </a:t>
            </a:r>
            <a:r>
              <a:rPr lang="en-IN" b="1" dirty="0"/>
              <a:t>Weather Impact</a:t>
            </a:r>
            <a:r>
              <a:rPr lang="en-IN" dirty="0"/>
              <a:t>: 🌞 Sunny days generate $10.7M in profit, while 🌧️ rainy days contribute just $1K.</a:t>
            </a:r>
          </a:p>
          <a:p>
            <a:br>
              <a:rPr lang="en-IN" dirty="0"/>
            </a:br>
            <a:r>
              <a:rPr lang="en-IN" dirty="0"/>
              <a:t>4️⃣ </a:t>
            </a:r>
            <a:r>
              <a:rPr lang="en-IN" b="1" dirty="0"/>
              <a:t>Peak Hours</a:t>
            </a:r>
            <a:r>
              <a:rPr lang="en-IN" dirty="0"/>
              <a:t>: ⏰ Most profits come between </a:t>
            </a:r>
            <a:r>
              <a:rPr lang="en-IN" b="1" dirty="0"/>
              <a:t>5 PM - 7 PM</a:t>
            </a:r>
            <a:r>
              <a:rPr lang="en-IN" dirty="0"/>
              <a:t>, with a spike at </a:t>
            </a:r>
            <a:r>
              <a:rPr lang="en-IN" b="1" dirty="0"/>
              <a:t>5 PM</a:t>
            </a:r>
            <a:r>
              <a:rPr lang="en-IN" dirty="0"/>
              <a:t>.</a:t>
            </a:r>
          </a:p>
          <a:p>
            <a:br>
              <a:rPr lang="en-IN" dirty="0"/>
            </a:br>
            <a:r>
              <a:rPr lang="en-IN" dirty="0"/>
              <a:t>5️⃣ </a:t>
            </a:r>
            <a:r>
              <a:rPr lang="en-IN" b="1" dirty="0"/>
              <a:t>Humidity Effect</a:t>
            </a:r>
            <a:r>
              <a:rPr lang="en-IN" dirty="0"/>
              <a:t>: 💧 </a:t>
            </a:r>
            <a:r>
              <a:rPr lang="en-IN" b="1" dirty="0"/>
              <a:t>Low humidity</a:t>
            </a:r>
            <a:r>
              <a:rPr lang="en-IN" dirty="0"/>
              <a:t> drives 52% of revenue, while </a:t>
            </a:r>
            <a:r>
              <a:rPr lang="en-IN" b="1" dirty="0"/>
              <a:t>high humidity</a:t>
            </a:r>
            <a:r>
              <a:rPr lang="en-IN" dirty="0"/>
              <a:t> reduces profits.</a:t>
            </a:r>
          </a:p>
          <a:p>
            <a:br>
              <a:rPr lang="en-IN" dirty="0"/>
            </a:br>
            <a:r>
              <a:rPr lang="en-IN" dirty="0"/>
              <a:t>6️⃣ </a:t>
            </a:r>
            <a:r>
              <a:rPr lang="en-IN" b="1" dirty="0"/>
              <a:t>Wind Impact</a:t>
            </a:r>
            <a:r>
              <a:rPr lang="en-IN" dirty="0"/>
              <a:t>: 🍃 </a:t>
            </a:r>
            <a:r>
              <a:rPr lang="en-IN" b="1" dirty="0"/>
              <a:t>Low winds</a:t>
            </a:r>
            <a:r>
              <a:rPr lang="en-IN" dirty="0"/>
              <a:t> = 99% of profit; </a:t>
            </a:r>
            <a:r>
              <a:rPr lang="en-IN" b="1" dirty="0"/>
              <a:t>high winds</a:t>
            </a:r>
            <a:r>
              <a:rPr lang="en-IN" dirty="0"/>
              <a:t> cut profitability.</a:t>
            </a:r>
          </a:p>
          <a:p>
            <a:br>
              <a:rPr lang="en-IN" dirty="0"/>
            </a:br>
            <a:r>
              <a:rPr lang="en-IN" dirty="0"/>
              <a:t>7️⃣ </a:t>
            </a:r>
            <a:r>
              <a:rPr lang="en-IN" b="1" dirty="0"/>
              <a:t>Rider Insights</a:t>
            </a:r>
            <a:r>
              <a:rPr lang="en-IN" dirty="0"/>
              <a:t>: 👥 </a:t>
            </a:r>
            <a:r>
              <a:rPr lang="en-IN" b="1" dirty="0"/>
              <a:t>Registered Riders</a:t>
            </a:r>
            <a:r>
              <a:rPr lang="en-IN" dirty="0"/>
              <a:t> account for 81.25% of ridership!</a:t>
            </a:r>
          </a:p>
          <a:p>
            <a:br>
              <a:rPr lang="en-IN" dirty="0"/>
            </a:br>
            <a:r>
              <a:rPr lang="en-IN" dirty="0"/>
              <a:t>8️⃣ </a:t>
            </a:r>
            <a:r>
              <a:rPr lang="en-IN" b="1" dirty="0"/>
              <a:t>Weekday vs. Weekend</a:t>
            </a:r>
            <a:r>
              <a:rPr lang="en-IN" dirty="0"/>
              <a:t>: 📅 70% of revenue comes from </a:t>
            </a:r>
            <a:r>
              <a:rPr lang="en-IN" b="1" dirty="0"/>
              <a:t>Weekdays</a:t>
            </a:r>
            <a:r>
              <a:rPr lang="en-IN" dirty="0"/>
              <a:t>; weekends make up 30%.</a:t>
            </a:r>
          </a:p>
          <a:p>
            <a:br>
              <a:rPr lang="en-IN" dirty="0"/>
            </a:br>
            <a:r>
              <a:rPr lang="en-IN" dirty="0"/>
              <a:t>9️⃣ </a:t>
            </a:r>
            <a:r>
              <a:rPr lang="en-IN" b="1" dirty="0"/>
              <a:t>Marketing Opportunity</a:t>
            </a:r>
            <a:r>
              <a:rPr lang="en-IN" dirty="0"/>
              <a:t>: 🎯 Convert casual riders to registered for sustained growth</a:t>
            </a:r>
          </a:p>
          <a:p>
            <a:endParaRPr lang="en-IN" dirty="0"/>
          </a:p>
        </p:txBody>
      </p:sp>
      <p:sp>
        <p:nvSpPr>
          <p:cNvPr id="4" name="TextBox 3">
            <a:extLst>
              <a:ext uri="{FF2B5EF4-FFF2-40B4-BE49-F238E27FC236}">
                <a16:creationId xmlns:a16="http://schemas.microsoft.com/office/drawing/2014/main" id="{F7286B0F-109E-83B1-CB96-5680E0D42194}"/>
              </a:ext>
            </a:extLst>
          </p:cNvPr>
          <p:cNvSpPr txBox="1"/>
          <p:nvPr/>
        </p:nvSpPr>
        <p:spPr>
          <a:xfrm>
            <a:off x="386080" y="585523"/>
            <a:ext cx="12192000" cy="738664"/>
          </a:xfrm>
          <a:prstGeom prst="rect">
            <a:avLst/>
          </a:prstGeom>
          <a:noFill/>
        </p:spPr>
        <p:txBody>
          <a:bodyPr wrap="square" rtlCol="0">
            <a:spAutoFit/>
          </a:bodyPr>
          <a:lstStyle/>
          <a:p>
            <a:r>
              <a:rPr lang="en-IN" sz="2400" dirty="0"/>
              <a:t>🚴‍♂️ </a:t>
            </a:r>
            <a:r>
              <a:rPr lang="en-IN" sz="2400" b="1" dirty="0" err="1"/>
              <a:t>Yulu</a:t>
            </a:r>
            <a:r>
              <a:rPr lang="en-IN" sz="2400" b="1" dirty="0"/>
              <a:t> Insights: Maximizing Profits Through Seasonal, Weather, and Rider Behaviour</a:t>
            </a:r>
            <a:r>
              <a:rPr lang="en-IN" sz="2400" dirty="0"/>
              <a:t> 📊</a:t>
            </a:r>
          </a:p>
          <a:p>
            <a:endParaRPr lang="en-IN" dirty="0"/>
          </a:p>
        </p:txBody>
      </p:sp>
    </p:spTree>
    <p:extLst>
      <p:ext uri="{BB962C8B-B14F-4D97-AF65-F5344CB8AC3E}">
        <p14:creationId xmlns:p14="http://schemas.microsoft.com/office/powerpoint/2010/main" val="18615249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25">
          <a:fgClr>
            <a:srgbClr val="FFFF00"/>
          </a:fgClr>
          <a:bgClr>
            <a:schemeClr val="bg1"/>
          </a:bgClr>
        </a:pattFill>
        <a:effectLst/>
      </p:bgPr>
    </p:bg>
    <p:spTree>
      <p:nvGrpSpPr>
        <p:cNvPr id="1" name=""/>
        <p:cNvGrpSpPr/>
        <p:nvPr/>
      </p:nvGrpSpPr>
      <p:grpSpPr>
        <a:xfrm>
          <a:off x="0" y="0"/>
          <a:ext cx="0" cy="0"/>
          <a:chOff x="0" y="0"/>
          <a:chExt cx="0" cy="0"/>
        </a:xfrm>
      </p:grpSpPr>
      <p:pic>
        <p:nvPicPr>
          <p:cNvPr id="6" name="Graphic 5" descr="Leprechaun hat">
            <a:extLst>
              <a:ext uri="{FF2B5EF4-FFF2-40B4-BE49-F238E27FC236}">
                <a16:creationId xmlns:a16="http://schemas.microsoft.com/office/drawing/2014/main" id="{01116CDE-D42B-9802-BF50-8B1301FA8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552797">
            <a:off x="956499" y="441784"/>
            <a:ext cx="2116749" cy="1747381"/>
          </a:xfrm>
          <a:prstGeom prst="rect">
            <a:avLst/>
          </a:prstGeom>
        </p:spPr>
      </p:pic>
      <p:sp>
        <p:nvSpPr>
          <p:cNvPr id="7" name="Oval 6">
            <a:extLst>
              <a:ext uri="{FF2B5EF4-FFF2-40B4-BE49-F238E27FC236}">
                <a16:creationId xmlns:a16="http://schemas.microsoft.com/office/drawing/2014/main" id="{AFD617AE-4DA2-9246-D8BF-CA3C037CF08E}"/>
              </a:ext>
            </a:extLst>
          </p:cNvPr>
          <p:cNvSpPr/>
          <p:nvPr/>
        </p:nvSpPr>
        <p:spPr>
          <a:xfrm>
            <a:off x="1242041" y="695893"/>
            <a:ext cx="10395240" cy="5836356"/>
          </a:xfrm>
          <a:prstGeom prst="ellipse">
            <a:avLst/>
          </a:prstGeom>
          <a:solidFill>
            <a:srgbClr val="FFFF00"/>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8" name="TextBox 7">
            <a:extLst>
              <a:ext uri="{FF2B5EF4-FFF2-40B4-BE49-F238E27FC236}">
                <a16:creationId xmlns:a16="http://schemas.microsoft.com/office/drawing/2014/main" id="{6B870C5D-AF5E-400F-4E2B-3425CAE544CD}"/>
              </a:ext>
            </a:extLst>
          </p:cNvPr>
          <p:cNvSpPr txBox="1"/>
          <p:nvPr/>
        </p:nvSpPr>
        <p:spPr>
          <a:xfrm>
            <a:off x="2787707" y="1651995"/>
            <a:ext cx="8252178" cy="3924151"/>
          </a:xfrm>
          <a:prstGeom prst="rect">
            <a:avLst/>
          </a:prstGeom>
          <a:noFill/>
        </p:spPr>
        <p:txBody>
          <a:bodyPr wrap="square" rtlCol="0">
            <a:spAutoFit/>
          </a:bodyPr>
          <a:lstStyle/>
          <a:p>
            <a:endParaRPr lang="en-IN" sz="1050" b="1" dirty="0"/>
          </a:p>
          <a:p>
            <a:pPr marL="228600" indent="-228600">
              <a:buAutoNum type="arabicPeriod"/>
            </a:pPr>
            <a:r>
              <a:rPr lang="en-IN" sz="1050" b="1" dirty="0"/>
              <a:t>Overall Performance Overview</a:t>
            </a:r>
          </a:p>
          <a:p>
            <a:endParaRPr lang="en-IN" sz="1050" b="1" dirty="0"/>
          </a:p>
          <a:p>
            <a:pPr>
              <a:buFont typeface="Arial" panose="020B0604020202020204" pitchFamily="34" charset="0"/>
              <a:buChar char="•"/>
            </a:pPr>
            <a:r>
              <a:rPr lang="en-IN" sz="1050" b="1" dirty="0"/>
              <a:t>Profit Growth</a:t>
            </a:r>
            <a:r>
              <a:rPr lang="en-IN" sz="1050" dirty="0"/>
              <a:t>: From your data, profit growth is evident when comparing year-over-year performance. Focus on how profit has increased by over 106% from Year 0 to Year 1, reinforcing the company’s growth.</a:t>
            </a:r>
          </a:p>
          <a:p>
            <a:pPr>
              <a:buFont typeface="Arial" panose="020B0604020202020204" pitchFamily="34" charset="0"/>
              <a:buChar char="•"/>
            </a:pPr>
            <a:endParaRPr lang="en-IN" sz="1050" dirty="0"/>
          </a:p>
          <a:p>
            <a:pPr>
              <a:buFont typeface="Arial" panose="020B0604020202020204" pitchFamily="34" charset="0"/>
              <a:buChar char="•"/>
            </a:pPr>
            <a:r>
              <a:rPr lang="en-IN" sz="1050" b="1" dirty="0"/>
              <a:t>Revenue Growth</a:t>
            </a:r>
            <a:r>
              <a:rPr lang="en-IN" sz="1050" dirty="0"/>
              <a:t>: Similarly, highlight that revenue has seen a sharp rise of over 106%, showing a parallel growth trend with profit.</a:t>
            </a:r>
          </a:p>
          <a:p>
            <a:pPr>
              <a:buFont typeface="Arial" panose="020B0604020202020204" pitchFamily="34" charset="0"/>
              <a:buChar char="•"/>
            </a:pPr>
            <a:endParaRPr lang="en-IN" sz="1050" dirty="0"/>
          </a:p>
          <a:p>
            <a:pPr>
              <a:buFont typeface="Arial" panose="020B0604020202020204" pitchFamily="34" charset="0"/>
              <a:buChar char="•"/>
            </a:pPr>
            <a:r>
              <a:rPr lang="en-IN" sz="1050" b="1" dirty="0"/>
              <a:t>Key Insight</a:t>
            </a:r>
            <a:r>
              <a:rPr lang="en-IN" sz="1050" dirty="0"/>
              <a:t>: Registered riders make up the majority of the customer base at 81.25%, a core market to sustain.</a:t>
            </a:r>
          </a:p>
          <a:p>
            <a:pPr>
              <a:buFont typeface="Arial" panose="020B0604020202020204" pitchFamily="34" charset="0"/>
              <a:buChar char="•"/>
            </a:pPr>
            <a:endParaRPr lang="en-IN" sz="1050" dirty="0"/>
          </a:p>
          <a:p>
            <a:r>
              <a:rPr lang="en-IN" sz="1050" b="1" dirty="0"/>
              <a:t>2. Seasonal Analysis</a:t>
            </a:r>
          </a:p>
          <a:p>
            <a:endParaRPr lang="en-IN" sz="1050" b="1" dirty="0"/>
          </a:p>
          <a:p>
            <a:pPr>
              <a:buFont typeface="Arial" panose="020B0604020202020204" pitchFamily="34" charset="0"/>
              <a:buChar char="•"/>
            </a:pPr>
            <a:r>
              <a:rPr lang="en-IN" sz="1050" b="1" dirty="0"/>
              <a:t>Best Performing Season</a:t>
            </a:r>
            <a:r>
              <a:rPr lang="en-IN" sz="1050" dirty="0"/>
              <a:t>:</a:t>
            </a:r>
          </a:p>
          <a:p>
            <a:pPr marL="742950" lvl="1" indent="-285750">
              <a:buFont typeface="Arial" panose="020B0604020202020204" pitchFamily="34" charset="0"/>
              <a:buChar char="•"/>
            </a:pPr>
            <a:r>
              <a:rPr lang="en-IN" sz="1050" dirty="0"/>
              <a:t>Summer: The most lucrative season, generating around $4.9M, highlights a positive correlation between warm weather and ridership.</a:t>
            </a:r>
          </a:p>
          <a:p>
            <a:pPr lvl="1"/>
            <a:endParaRPr lang="en-IN" sz="1050" dirty="0"/>
          </a:p>
          <a:p>
            <a:pPr marL="742950" lvl="1" indent="-285750">
              <a:buFont typeface="Arial" panose="020B0604020202020204" pitchFamily="34" charset="0"/>
              <a:buChar char="•"/>
            </a:pPr>
            <a:r>
              <a:rPr lang="en-IN" sz="1050" b="1" dirty="0"/>
              <a:t>Actionable Insight</a:t>
            </a:r>
            <a:r>
              <a:rPr lang="en-IN" sz="1050" dirty="0"/>
              <a:t>: Focus promotional efforts during this season to maximize revenue.</a:t>
            </a:r>
          </a:p>
          <a:p>
            <a:pPr marL="742950" lvl="1" indent="-285750">
              <a:buFont typeface="Arial" panose="020B0604020202020204" pitchFamily="34" charset="0"/>
              <a:buChar char="•"/>
            </a:pPr>
            <a:endParaRPr lang="en-IN" sz="1050" dirty="0"/>
          </a:p>
          <a:p>
            <a:pPr>
              <a:buFont typeface="Arial" panose="020B0604020202020204" pitchFamily="34" charset="0"/>
              <a:buChar char="•"/>
            </a:pPr>
            <a:r>
              <a:rPr lang="en-IN" sz="1050" b="1" dirty="0"/>
              <a:t>Lowest Performing Season</a:t>
            </a:r>
            <a:r>
              <a:rPr lang="en-IN" sz="1050" dirty="0"/>
              <a:t>:</a:t>
            </a:r>
          </a:p>
          <a:p>
            <a:pPr>
              <a:buFont typeface="Arial" panose="020B0604020202020204" pitchFamily="34" charset="0"/>
              <a:buChar char="•"/>
            </a:pPr>
            <a:endParaRPr lang="en-IN" sz="1050" dirty="0"/>
          </a:p>
          <a:p>
            <a:pPr marL="742950" lvl="1" indent="-285750">
              <a:buFont typeface="Arial" panose="020B0604020202020204" pitchFamily="34" charset="0"/>
              <a:buChar char="•"/>
            </a:pPr>
            <a:r>
              <a:rPr lang="en-IN" sz="1050" dirty="0"/>
              <a:t>Winter: The total revenue significantly drops to $2.2M, likely due to the drop in temperature.</a:t>
            </a:r>
          </a:p>
          <a:p>
            <a:pPr marL="742950" lvl="1" indent="-285750">
              <a:buFont typeface="Arial" panose="020B0604020202020204" pitchFamily="34" charset="0"/>
              <a:buChar char="•"/>
            </a:pPr>
            <a:endParaRPr lang="en-IN" sz="1050" dirty="0"/>
          </a:p>
          <a:p>
            <a:pPr marL="742950" lvl="1" indent="-285750">
              <a:buFont typeface="Arial" panose="020B0604020202020204" pitchFamily="34" charset="0"/>
              <a:buChar char="•"/>
            </a:pPr>
            <a:r>
              <a:rPr lang="en-IN" sz="1050" b="1" dirty="0"/>
              <a:t>Actionable Insight</a:t>
            </a:r>
            <a:r>
              <a:rPr lang="en-IN" sz="1050" dirty="0"/>
              <a:t>: Consider offering promotions or discounts in winter to incentivize ridership despite the cold.</a:t>
            </a:r>
          </a:p>
          <a:p>
            <a:endParaRPr lang="en-IN" dirty="0"/>
          </a:p>
        </p:txBody>
      </p:sp>
      <p:sp>
        <p:nvSpPr>
          <p:cNvPr id="9" name="TextBox 8">
            <a:extLst>
              <a:ext uri="{FF2B5EF4-FFF2-40B4-BE49-F238E27FC236}">
                <a16:creationId xmlns:a16="http://schemas.microsoft.com/office/drawing/2014/main" id="{75F25247-EBBE-BC71-C9CD-30FCD1B2D0A2}"/>
              </a:ext>
            </a:extLst>
          </p:cNvPr>
          <p:cNvSpPr txBox="1"/>
          <p:nvPr/>
        </p:nvSpPr>
        <p:spPr>
          <a:xfrm>
            <a:off x="2144599" y="-25393"/>
            <a:ext cx="7892918" cy="861774"/>
          </a:xfrm>
          <a:prstGeom prst="rect">
            <a:avLst/>
          </a:prstGeom>
          <a:noFill/>
        </p:spPr>
        <p:txBody>
          <a:bodyPr wrap="square" rtlCol="0">
            <a:spAutoFit/>
          </a:bodyPr>
          <a:lstStyle/>
          <a:p>
            <a:pPr algn="ctr"/>
            <a:r>
              <a:rPr lang="en-IN" sz="3200" b="1" dirty="0">
                <a:latin typeface="+mj-lt"/>
              </a:rPr>
              <a:t>Business Strategies and Recommendation </a:t>
            </a:r>
          </a:p>
          <a:p>
            <a:endParaRPr lang="en-IN" dirty="0"/>
          </a:p>
        </p:txBody>
      </p:sp>
      <p:pic>
        <p:nvPicPr>
          <p:cNvPr id="10" name="Graphic 9" descr="Ribbon">
            <a:extLst>
              <a:ext uri="{FF2B5EF4-FFF2-40B4-BE49-F238E27FC236}">
                <a16:creationId xmlns:a16="http://schemas.microsoft.com/office/drawing/2014/main" id="{A4D979F6-1888-365E-B139-7B264BE7BB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4235" y="-25393"/>
            <a:ext cx="2008696" cy="2008696"/>
          </a:xfrm>
          <a:prstGeom prst="rect">
            <a:avLst/>
          </a:prstGeom>
        </p:spPr>
      </p:pic>
    </p:spTree>
    <p:extLst>
      <p:ext uri="{BB962C8B-B14F-4D97-AF65-F5344CB8AC3E}">
        <p14:creationId xmlns:p14="http://schemas.microsoft.com/office/powerpoint/2010/main" val="2948306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25">
          <a:fgClr>
            <a:srgbClr val="FFFF00"/>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35F491B-5A5B-2190-65EE-0A415FA8901C}"/>
              </a:ext>
            </a:extLst>
          </p:cNvPr>
          <p:cNvSpPr/>
          <p:nvPr/>
        </p:nvSpPr>
        <p:spPr>
          <a:xfrm>
            <a:off x="722488" y="313266"/>
            <a:ext cx="10747024" cy="6231468"/>
          </a:xfrm>
          <a:prstGeom prst="ellipse">
            <a:avLst/>
          </a:prstGeom>
          <a:solidFill>
            <a:srgbClr val="FFFF00"/>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endParaRPr lang="en-IN" sz="1200" dirty="0">
              <a:solidFill>
                <a:schemeClr val="tx1"/>
              </a:solidFill>
            </a:endParaRPr>
          </a:p>
          <a:p>
            <a:endParaRPr lang="en-IN" dirty="0">
              <a:solidFill>
                <a:schemeClr val="tx1"/>
              </a:solidFill>
            </a:endParaRPr>
          </a:p>
        </p:txBody>
      </p:sp>
      <p:sp>
        <p:nvSpPr>
          <p:cNvPr id="5" name="TextBox 4">
            <a:extLst>
              <a:ext uri="{FF2B5EF4-FFF2-40B4-BE49-F238E27FC236}">
                <a16:creationId xmlns:a16="http://schemas.microsoft.com/office/drawing/2014/main" id="{7AB1B49D-F1C0-6649-9588-4E6DF14AE0D7}"/>
              </a:ext>
            </a:extLst>
          </p:cNvPr>
          <p:cNvSpPr txBox="1"/>
          <p:nvPr/>
        </p:nvSpPr>
        <p:spPr>
          <a:xfrm>
            <a:off x="2709336" y="1122445"/>
            <a:ext cx="7969954" cy="4616648"/>
          </a:xfrm>
          <a:prstGeom prst="rect">
            <a:avLst/>
          </a:prstGeom>
          <a:noFill/>
        </p:spPr>
        <p:txBody>
          <a:bodyPr wrap="square" rtlCol="0">
            <a:spAutoFit/>
          </a:bodyPr>
          <a:lstStyle/>
          <a:p>
            <a:pPr marL="742950" lvl="1" indent="-285750">
              <a:buFont typeface="Arial" panose="020B0604020202020204" pitchFamily="34" charset="0"/>
              <a:buChar char="•"/>
            </a:pPr>
            <a:endParaRPr lang="en-IN" sz="1050" dirty="0">
              <a:solidFill>
                <a:schemeClr val="tx1"/>
              </a:solidFill>
            </a:endParaRPr>
          </a:p>
          <a:p>
            <a:r>
              <a:rPr lang="en-IN" sz="1050" b="1" dirty="0">
                <a:solidFill>
                  <a:schemeClr val="tx1"/>
                </a:solidFill>
              </a:rPr>
              <a:t>3. Weather Impact</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Sunny Weather Advantage</a:t>
            </a:r>
            <a:r>
              <a:rPr lang="en-IN" sz="1050" dirty="0">
                <a:solidFill>
                  <a:schemeClr val="tx1"/>
                </a:solidFill>
              </a:rPr>
              <a:t>: With total revenue exceeding $10.7M on sunny days, the weather directly impacts rider engagement.</a:t>
            </a:r>
          </a:p>
          <a:p>
            <a:pPr>
              <a:buFont typeface="Arial" panose="020B0604020202020204" pitchFamily="34" charset="0"/>
              <a:buChar char="•"/>
            </a:pPr>
            <a:r>
              <a:rPr lang="en-IN" sz="1050" b="1" dirty="0">
                <a:solidFill>
                  <a:schemeClr val="tx1"/>
                </a:solidFill>
              </a:rPr>
              <a:t>Impact of Poor Weather</a:t>
            </a:r>
            <a:r>
              <a:rPr lang="en-IN" sz="1050" dirty="0">
                <a:solidFill>
                  <a:schemeClr val="tx1"/>
                </a:solidFill>
              </a:rPr>
              <a:t>: Bad weather conditions like heavy rain see the sharpest decline in revenue, with only $1K generated.</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Resource allocation and promotions should be adjusted during rainy seasons to maintain revenue.</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4. Temperature Analysis</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Profitable Temperature Ranges</a:t>
            </a:r>
            <a:r>
              <a:rPr lang="en-IN" sz="1050" dirty="0">
                <a:solidFill>
                  <a:schemeClr val="tx1"/>
                </a:solidFill>
              </a:rPr>
              <a:t>: The temperature between mild and warm ranges correlates with higher ridership and profits.</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Use this knowledge to plan operations around expected weather and promote rides during ideal conditions.</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5. Humidity and Windspeed Insights</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Humidity</a:t>
            </a:r>
            <a:r>
              <a:rPr lang="en-IN" sz="1050" dirty="0">
                <a:solidFill>
                  <a:schemeClr val="tx1"/>
                </a:solidFill>
              </a:rPr>
              <a:t>:  High humidity negatively affects profitability, while moderate to low humidity performs better.</a:t>
            </a:r>
          </a:p>
          <a:p>
            <a:pPr>
              <a:buFont typeface="Arial" panose="020B0604020202020204" pitchFamily="34" charset="0"/>
              <a:buChar char="•"/>
            </a:pPr>
            <a:r>
              <a:rPr lang="en-IN" sz="1050" b="1" dirty="0">
                <a:solidFill>
                  <a:schemeClr val="tx1"/>
                </a:solidFill>
              </a:rPr>
              <a:t>Windspeed</a:t>
            </a:r>
            <a:r>
              <a:rPr lang="en-IN" sz="1050" dirty="0">
                <a:solidFill>
                  <a:schemeClr val="tx1"/>
                </a:solidFill>
              </a:rPr>
              <a:t>:  High wind conditions severely cut into profits, indicating lower ridership on windy days.</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Analyse humidity and wind patterns to predict rider behaviour and adjust availability.</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6. Day and Hourly Insights</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Peak Hours</a:t>
            </a:r>
            <a:r>
              <a:rPr lang="en-IN" sz="1050" dirty="0">
                <a:solidFill>
                  <a:schemeClr val="tx1"/>
                </a:solidFill>
              </a:rPr>
              <a:t>:  Profitability spikes from 5 PM to 7 PM, showing a significant reliance on after-work commuters.</a:t>
            </a:r>
          </a:p>
          <a:p>
            <a:pPr>
              <a:buFont typeface="Arial" panose="020B0604020202020204" pitchFamily="34" charset="0"/>
              <a:buChar char="•"/>
            </a:pPr>
            <a:r>
              <a:rPr lang="en-IN" sz="1050" b="1" dirty="0">
                <a:solidFill>
                  <a:schemeClr val="tx1"/>
                </a:solidFill>
              </a:rPr>
              <a:t>Low Profit Hours</a:t>
            </a:r>
            <a:r>
              <a:rPr lang="en-IN" sz="1050" dirty="0">
                <a:solidFill>
                  <a:schemeClr val="tx1"/>
                </a:solidFill>
              </a:rPr>
              <a:t>:  The early morning hours (3 AM to 5 AM) show limited activity, suggesting these are good times for maintenance or operational adjustments</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Target promotions for low-profit hours and increase focus on peak hours to optimize availability.</a:t>
            </a:r>
          </a:p>
        </p:txBody>
      </p:sp>
      <p:pic>
        <p:nvPicPr>
          <p:cNvPr id="6" name="Graphic 5" descr="Leprechaun hat">
            <a:extLst>
              <a:ext uri="{FF2B5EF4-FFF2-40B4-BE49-F238E27FC236}">
                <a16:creationId xmlns:a16="http://schemas.microsoft.com/office/drawing/2014/main" id="{A8FB9C8C-20F5-9DDF-750F-CD402A8C9D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711262">
            <a:off x="657537" y="72853"/>
            <a:ext cx="2116749" cy="1747381"/>
          </a:xfrm>
          <a:prstGeom prst="rect">
            <a:avLst/>
          </a:prstGeom>
        </p:spPr>
      </p:pic>
      <p:pic>
        <p:nvPicPr>
          <p:cNvPr id="7" name="Graphic 6" descr="Ribbon">
            <a:extLst>
              <a:ext uri="{FF2B5EF4-FFF2-40B4-BE49-F238E27FC236}">
                <a16:creationId xmlns:a16="http://schemas.microsoft.com/office/drawing/2014/main" id="{78650829-543B-4B2B-7D80-9D6F7AF3D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65164" y="-38536"/>
            <a:ext cx="2008696" cy="2008696"/>
          </a:xfrm>
          <a:prstGeom prst="rect">
            <a:avLst/>
          </a:prstGeom>
        </p:spPr>
      </p:pic>
    </p:spTree>
    <p:extLst>
      <p:ext uri="{BB962C8B-B14F-4D97-AF65-F5344CB8AC3E}">
        <p14:creationId xmlns:p14="http://schemas.microsoft.com/office/powerpoint/2010/main" val="4043715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5">
          <a:fgClr>
            <a:srgbClr val="FFFF00"/>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8F1DF81-6AB9-5A23-BB97-0DB8BC4EB3AB}"/>
              </a:ext>
            </a:extLst>
          </p:cNvPr>
          <p:cNvSpPr/>
          <p:nvPr/>
        </p:nvSpPr>
        <p:spPr>
          <a:xfrm>
            <a:off x="886177" y="375355"/>
            <a:ext cx="10419645" cy="6400800"/>
          </a:xfrm>
          <a:prstGeom prst="ellipse">
            <a:avLst/>
          </a:prstGeom>
          <a:solidFill>
            <a:srgbClr val="FFFF00"/>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p:txBody>
      </p:sp>
      <p:sp>
        <p:nvSpPr>
          <p:cNvPr id="6" name="TextBox 5">
            <a:extLst>
              <a:ext uri="{FF2B5EF4-FFF2-40B4-BE49-F238E27FC236}">
                <a16:creationId xmlns:a16="http://schemas.microsoft.com/office/drawing/2014/main" id="{1CC95B6F-2134-A68C-7812-0526DC765986}"/>
              </a:ext>
            </a:extLst>
          </p:cNvPr>
          <p:cNvSpPr txBox="1"/>
          <p:nvPr/>
        </p:nvSpPr>
        <p:spPr>
          <a:xfrm>
            <a:off x="2483556" y="1365956"/>
            <a:ext cx="8094133" cy="4178067"/>
          </a:xfrm>
          <a:prstGeom prst="rect">
            <a:avLst/>
          </a:prstGeom>
          <a:noFill/>
        </p:spPr>
        <p:txBody>
          <a:bodyPr wrap="square" rtlCol="0">
            <a:spAutoFit/>
          </a:bodyPr>
          <a:lstStyle/>
          <a:p>
            <a:r>
              <a:rPr lang="en-IN" sz="1200" b="1" dirty="0">
                <a:solidFill>
                  <a:schemeClr val="tx1"/>
                </a:solidFill>
              </a:rPr>
              <a:t>7. </a:t>
            </a:r>
            <a:r>
              <a:rPr lang="en-IN" sz="1050" b="1" dirty="0">
                <a:solidFill>
                  <a:schemeClr val="tx1"/>
                </a:solidFill>
              </a:rPr>
              <a:t>Weekday vs. Weekend Performance</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Weekdays Dominate</a:t>
            </a:r>
            <a:r>
              <a:rPr lang="en-IN" sz="1050" dirty="0">
                <a:solidFill>
                  <a:schemeClr val="tx1"/>
                </a:solidFill>
              </a:rPr>
              <a:t>:  Weekdays account for 69.68% of the total revenue, indicating a reliance on weekday commuters.</a:t>
            </a:r>
          </a:p>
          <a:p>
            <a:pPr>
              <a:buFont typeface="Arial" panose="020B0604020202020204" pitchFamily="34" charset="0"/>
              <a:buChar char="•"/>
            </a:pPr>
            <a:r>
              <a:rPr lang="en-IN" sz="1050" b="1" dirty="0">
                <a:solidFill>
                  <a:schemeClr val="tx1"/>
                </a:solidFill>
              </a:rPr>
              <a:t>Weekend Use</a:t>
            </a:r>
            <a:r>
              <a:rPr lang="en-IN" sz="1050" dirty="0">
                <a:solidFill>
                  <a:schemeClr val="tx1"/>
                </a:solidFill>
              </a:rPr>
              <a:t>:  Weekends, although less profitable (30.31% of total revenue), show potential for increased casual ridership.</a:t>
            </a: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Tailor weekday promotions to commuters and weekend promotions to leisure riders.</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8. Rider Retention Recommendations</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Convert Casual Riders</a:t>
            </a:r>
            <a:r>
              <a:rPr lang="en-IN" sz="1050" dirty="0">
                <a:solidFill>
                  <a:schemeClr val="tx1"/>
                </a:solidFill>
              </a:rPr>
              <a:t>: Focus on converting more casual riders to registered riders with loyalty programs, discounts, or premium offers.</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This could significantly increase long-term profitability by increasing customer lifetime value.</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9. Marketing and Promotions Strategy</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Low-Profit Hours</a:t>
            </a:r>
            <a:r>
              <a:rPr lang="en-IN" sz="1050" dirty="0">
                <a:solidFill>
                  <a:schemeClr val="tx1"/>
                </a:solidFill>
              </a:rPr>
              <a:t>: Offer targeted promotions for early morning and late-night hours to boost ridership during off-peak times.</a:t>
            </a:r>
          </a:p>
          <a:p>
            <a:pPr>
              <a:buFont typeface="Arial" panose="020B0604020202020204" pitchFamily="34" charset="0"/>
              <a:buChar char="•"/>
            </a:pPr>
            <a:r>
              <a:rPr lang="en-IN" sz="1050" b="1" dirty="0">
                <a:solidFill>
                  <a:schemeClr val="tx1"/>
                </a:solidFill>
              </a:rPr>
              <a:t>Seasonal Campaigns</a:t>
            </a:r>
            <a:r>
              <a:rPr lang="en-IN" sz="1050" dirty="0">
                <a:solidFill>
                  <a:schemeClr val="tx1"/>
                </a:solidFill>
              </a:rPr>
              <a:t>: Run high-impact campaigns during peak seasons like Summer to attract even more riders.</a:t>
            </a: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Leverage insights from high-performance months to maximize profit through marketing.</a:t>
            </a:r>
          </a:p>
          <a:p>
            <a:pPr>
              <a:buFont typeface="Arial" panose="020B0604020202020204" pitchFamily="34" charset="0"/>
              <a:buChar char="•"/>
            </a:pPr>
            <a:endParaRPr lang="en-IN" sz="1050" dirty="0">
              <a:solidFill>
                <a:schemeClr val="tx1"/>
              </a:solidFill>
            </a:endParaRPr>
          </a:p>
          <a:p>
            <a:r>
              <a:rPr lang="en-IN" sz="1050" b="1" dirty="0">
                <a:solidFill>
                  <a:schemeClr val="tx1"/>
                </a:solidFill>
              </a:rPr>
              <a:t>10. Weather-Based Resource Allocation</a:t>
            </a:r>
          </a:p>
          <a:p>
            <a:endParaRPr lang="en-IN" sz="1050" b="1" dirty="0">
              <a:solidFill>
                <a:schemeClr val="tx1"/>
              </a:solidFill>
            </a:endParaRPr>
          </a:p>
          <a:p>
            <a:pPr>
              <a:buFont typeface="Arial" panose="020B0604020202020204" pitchFamily="34" charset="0"/>
              <a:buChar char="•"/>
            </a:pPr>
            <a:r>
              <a:rPr lang="en-IN" sz="1050" b="1" dirty="0">
                <a:solidFill>
                  <a:schemeClr val="tx1"/>
                </a:solidFill>
              </a:rPr>
              <a:t>Bike Availability</a:t>
            </a:r>
            <a:r>
              <a:rPr lang="en-IN" sz="1050" dirty="0">
                <a:solidFill>
                  <a:schemeClr val="tx1"/>
                </a:solidFill>
              </a:rPr>
              <a:t>: Use weather predictions to optimize the number of bikes available during ideal weather conditions and reduce supply during poor weather.</a:t>
            </a:r>
          </a:p>
          <a:p>
            <a:pPr>
              <a:buFont typeface="Arial" panose="020B0604020202020204" pitchFamily="34" charset="0"/>
              <a:buChar char="•"/>
            </a:pPr>
            <a:endParaRPr lang="en-IN" sz="1050" dirty="0">
              <a:solidFill>
                <a:schemeClr val="tx1"/>
              </a:solidFill>
            </a:endParaRPr>
          </a:p>
          <a:p>
            <a:pPr>
              <a:buFont typeface="Arial" panose="020B0604020202020204" pitchFamily="34" charset="0"/>
              <a:buChar char="•"/>
            </a:pPr>
            <a:r>
              <a:rPr lang="en-IN" sz="1050" b="1" dirty="0">
                <a:solidFill>
                  <a:schemeClr val="tx1"/>
                </a:solidFill>
              </a:rPr>
              <a:t>Actionable Insight</a:t>
            </a:r>
            <a:r>
              <a:rPr lang="en-IN" sz="1050" dirty="0">
                <a:solidFill>
                  <a:schemeClr val="tx1"/>
                </a:solidFill>
              </a:rPr>
              <a:t>: By anticipating weather changes, better allocation can help maintain profits.</a:t>
            </a:r>
          </a:p>
          <a:p>
            <a:pPr marL="742950" lvl="1" indent="-285750">
              <a:buFont typeface="Arial" panose="020B0604020202020204" pitchFamily="34" charset="0"/>
              <a:buChar char="•"/>
            </a:pPr>
            <a:endParaRPr lang="en-IN" sz="1200" dirty="0">
              <a:solidFill>
                <a:schemeClr val="tx1"/>
              </a:solidFill>
            </a:endParaRPr>
          </a:p>
        </p:txBody>
      </p:sp>
      <p:pic>
        <p:nvPicPr>
          <p:cNvPr id="7" name="Graphic 6" descr="Leprechaun hat">
            <a:extLst>
              <a:ext uri="{FF2B5EF4-FFF2-40B4-BE49-F238E27FC236}">
                <a16:creationId xmlns:a16="http://schemas.microsoft.com/office/drawing/2014/main" id="{9F011D2E-9D89-AE95-7DD2-FEF264EC21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70226">
            <a:off x="953145" y="-3035"/>
            <a:ext cx="2116749" cy="1747381"/>
          </a:xfrm>
          <a:prstGeom prst="rect">
            <a:avLst/>
          </a:prstGeom>
        </p:spPr>
      </p:pic>
      <p:pic>
        <p:nvPicPr>
          <p:cNvPr id="8" name="Graphic 7" descr="Ribbon">
            <a:extLst>
              <a:ext uri="{FF2B5EF4-FFF2-40B4-BE49-F238E27FC236}">
                <a16:creationId xmlns:a16="http://schemas.microsoft.com/office/drawing/2014/main" id="{5B9F39C6-D8B4-F38B-4724-12ABE89AD3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1474" y="0"/>
            <a:ext cx="2008696" cy="2008696"/>
          </a:xfrm>
          <a:prstGeom prst="rect">
            <a:avLst/>
          </a:prstGeom>
        </p:spPr>
      </p:pic>
    </p:spTree>
    <p:extLst>
      <p:ext uri="{BB962C8B-B14F-4D97-AF65-F5344CB8AC3E}">
        <p14:creationId xmlns:p14="http://schemas.microsoft.com/office/powerpoint/2010/main" val="2153518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8AA2E-4872-02EE-81A3-BE3598674881}"/>
              </a:ext>
            </a:extLst>
          </p:cNvPr>
          <p:cNvPicPr>
            <a:picLocks noChangeAspect="1"/>
          </p:cNvPicPr>
          <p:nvPr/>
        </p:nvPicPr>
        <p:blipFill>
          <a:blip r:embed="rId2"/>
          <a:stretch>
            <a:fillRect/>
          </a:stretch>
        </p:blipFill>
        <p:spPr>
          <a:xfrm>
            <a:off x="-17416" y="0"/>
            <a:ext cx="12209416" cy="6858000"/>
          </a:xfrm>
          <a:prstGeom prst="rect">
            <a:avLst/>
          </a:prstGeom>
        </p:spPr>
      </p:pic>
    </p:spTree>
    <p:extLst>
      <p:ext uri="{BB962C8B-B14F-4D97-AF65-F5344CB8AC3E}">
        <p14:creationId xmlns:p14="http://schemas.microsoft.com/office/powerpoint/2010/main" val="32893146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25">
          <a:fgClr>
            <a:srgbClr val="FE8CF9"/>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BD5BEA-DBF8-C85B-9B86-A8865D4B21CC}"/>
              </a:ext>
              <a:ext uri="{C183D7F6-B498-43B3-948B-1728B52AA6E4}">
                <adec:decorative xmlns:adec="http://schemas.microsoft.com/office/drawing/2017/decorative" val="1"/>
              </a:ext>
            </a:extLst>
          </p:cNvPr>
          <p:cNvSpPr/>
          <p:nvPr/>
        </p:nvSpPr>
        <p:spPr>
          <a:xfrm>
            <a:off x="3423530" y="957877"/>
            <a:ext cx="4992810" cy="5019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B4E048B-011E-DA6D-AD2A-B1DE445681B8}"/>
              </a:ext>
              <a:ext uri="{C183D7F6-B498-43B3-948B-1728B52AA6E4}">
                <adec:decorative xmlns:adec="http://schemas.microsoft.com/office/drawing/2017/decorative" val="1"/>
              </a:ext>
            </a:extLst>
          </p:cNvPr>
          <p:cNvSpPr/>
          <p:nvPr/>
        </p:nvSpPr>
        <p:spPr>
          <a:xfrm>
            <a:off x="4563429" y="1996343"/>
            <a:ext cx="2708084" cy="2697160"/>
          </a:xfrm>
          <a:prstGeom prst="ellipse">
            <a:avLst/>
          </a:prstGeom>
          <a:solidFill>
            <a:schemeClr val="bg2">
              <a:lumMod val="90000"/>
            </a:schemeClr>
          </a:solidFill>
          <a:ln>
            <a:noFill/>
          </a:ln>
          <a:effectLst>
            <a:glow rad="127000">
              <a:schemeClr val="bg2">
                <a:lumMod val="25000"/>
                <a:alpha val="99000"/>
              </a:schemeClr>
            </a:glow>
            <a:outerShdw blurRad="50800" dist="50800" dir="5400000" algn="ctr" rotWithShape="0">
              <a:schemeClr val="tx1">
                <a:lumMod val="75000"/>
                <a:lumOff val="25000"/>
              </a:scheme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mj-lt"/>
              </a:rPr>
              <a:t>PROJECT</a:t>
            </a:r>
          </a:p>
        </p:txBody>
      </p:sp>
      <p:sp>
        <p:nvSpPr>
          <p:cNvPr id="7" name="Title 1">
            <a:extLst>
              <a:ext uri="{FF2B5EF4-FFF2-40B4-BE49-F238E27FC236}">
                <a16:creationId xmlns:a16="http://schemas.microsoft.com/office/drawing/2014/main" id="{64FAB098-C863-0650-6080-84BD505C992F}"/>
              </a:ext>
            </a:extLst>
          </p:cNvPr>
          <p:cNvSpPr txBox="1">
            <a:spLocks/>
          </p:cNvSpPr>
          <p:nvPr/>
        </p:nvSpPr>
        <p:spPr>
          <a:xfrm>
            <a:off x="10868" y="7900"/>
            <a:ext cx="12192000" cy="830997"/>
          </a:xfrm>
          <a:prstGeom prst="rect">
            <a:avLst/>
          </a:prstGeom>
          <a:solidFill>
            <a:srgbClr val="FFFF00"/>
          </a:solidFill>
          <a:scene3d>
            <a:camera prst="orthographicFront"/>
            <a:lightRig rig="threePt" dir="t"/>
          </a:scene3d>
          <a:sp3d>
            <a:bevelB w="101600" prst="riblet"/>
          </a:sp3d>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tx1">
                    <a:lumMod val="75000"/>
                    <a:lumOff val="25000"/>
                  </a:schemeClr>
                </a:solidFill>
                <a:latin typeface="Trebuchet MS" panose="020B0603020202020204" pitchFamily="34" charset="0"/>
                <a:ea typeface="Calibri" panose="020F0502020204030204" pitchFamily="34" charset="0"/>
                <a:cs typeface="Calibri" panose="020F0502020204030204" pitchFamily="34" charset="0"/>
              </a:rPr>
              <a:t>Project</a:t>
            </a:r>
            <a:r>
              <a:rPr lang="en-US" sz="4000" b="1" dirty="0">
                <a:solidFill>
                  <a:schemeClr val="tx1">
                    <a:lumMod val="75000"/>
                    <a:lumOff val="25000"/>
                  </a:schemeClr>
                </a:solidFill>
                <a:latin typeface="Trebuchet MS" panose="020B0603020202020204" pitchFamily="34" charset="0"/>
                <a:ea typeface="Calibri" panose="020F0502020204030204" pitchFamily="34" charset="0"/>
                <a:cs typeface="Calibri" panose="020F0502020204030204" pitchFamily="34" charset="0"/>
              </a:rPr>
              <a:t> </a:t>
            </a:r>
            <a:r>
              <a:rPr lang="en-US" sz="4000" dirty="0">
                <a:solidFill>
                  <a:schemeClr val="tx1">
                    <a:lumMod val="75000"/>
                    <a:lumOff val="25000"/>
                  </a:schemeClr>
                </a:solidFill>
                <a:latin typeface="Trebuchet MS" panose="020B0603020202020204" pitchFamily="34" charset="0"/>
                <a:ea typeface="Calibri" panose="020F0502020204030204" pitchFamily="34" charset="0"/>
                <a:cs typeface="Calibri" panose="020F0502020204030204" pitchFamily="34" charset="0"/>
              </a:rPr>
              <a:t>Analysis</a:t>
            </a:r>
            <a:br>
              <a:rPr lang="en-US" sz="2000" dirty="0">
                <a:solidFill>
                  <a:schemeClr val="tx1">
                    <a:lumMod val="75000"/>
                    <a:lumOff val="25000"/>
                  </a:schemeClr>
                </a:solidFill>
              </a:rPr>
            </a:br>
            <a:endParaRPr lang="en-US" sz="20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444AA04F-A634-41B7-12B5-FBADDFC9D436}"/>
              </a:ext>
              <a:ext uri="{C183D7F6-B498-43B3-948B-1728B52AA6E4}">
                <adec:decorative xmlns:adec="http://schemas.microsoft.com/office/drawing/2017/decorative" val="1"/>
              </a:ext>
            </a:extLst>
          </p:cNvPr>
          <p:cNvCxnSpPr>
            <a:cxnSpLocks/>
          </p:cNvCxnSpPr>
          <p:nvPr/>
        </p:nvCxnSpPr>
        <p:spPr>
          <a:xfrm>
            <a:off x="69214" y="291073"/>
            <a:ext cx="4086225" cy="0"/>
          </a:xfrm>
          <a:prstGeom prst="line">
            <a:avLst/>
          </a:prstGeom>
          <a:ln>
            <a:solidFill>
              <a:srgbClr val="FF00FF"/>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7675C0-9024-B6C9-0110-BAA8FBD88875}"/>
              </a:ext>
              <a:ext uri="{C183D7F6-B498-43B3-948B-1728B52AA6E4}">
                <adec:decorative xmlns:adec="http://schemas.microsoft.com/office/drawing/2017/decorative" val="1"/>
              </a:ext>
            </a:extLst>
          </p:cNvPr>
          <p:cNvCxnSpPr>
            <a:cxnSpLocks/>
          </p:cNvCxnSpPr>
          <p:nvPr/>
        </p:nvCxnSpPr>
        <p:spPr>
          <a:xfrm>
            <a:off x="8152316" y="301079"/>
            <a:ext cx="4050552" cy="0"/>
          </a:xfrm>
          <a:prstGeom prst="line">
            <a:avLst/>
          </a:prstGeom>
          <a:ln>
            <a:solidFill>
              <a:srgbClr val="FF00FF"/>
            </a:solidFill>
            <a:headEnd type="ova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17244A9-F8B0-EC28-F820-E2914AC73DE5}"/>
              </a:ext>
              <a:ext uri="{C183D7F6-B498-43B3-948B-1728B52AA6E4}">
                <adec:decorative xmlns:adec="http://schemas.microsoft.com/office/drawing/2017/decorative" val="1"/>
              </a:ext>
            </a:extLst>
          </p:cNvPr>
          <p:cNvSpPr/>
          <p:nvPr/>
        </p:nvSpPr>
        <p:spPr>
          <a:xfrm>
            <a:off x="7464656" y="1222004"/>
            <a:ext cx="2798723" cy="4775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Introduction </a:t>
            </a:r>
            <a:endParaRPr lang="en-US" sz="1600" dirty="0"/>
          </a:p>
        </p:txBody>
      </p:sp>
      <p:sp>
        <p:nvSpPr>
          <p:cNvPr id="11" name="Oval 10">
            <a:extLst>
              <a:ext uri="{FF2B5EF4-FFF2-40B4-BE49-F238E27FC236}">
                <a16:creationId xmlns:a16="http://schemas.microsoft.com/office/drawing/2014/main" id="{1C9D398B-2A2F-7AC9-90FE-E4B94BECC499}"/>
              </a:ext>
              <a:ext uri="{C183D7F6-B498-43B3-948B-1728B52AA6E4}">
                <adec:decorative xmlns:adec="http://schemas.microsoft.com/office/drawing/2017/decorative" val="1"/>
              </a:ext>
            </a:extLst>
          </p:cNvPr>
          <p:cNvSpPr/>
          <p:nvPr/>
        </p:nvSpPr>
        <p:spPr>
          <a:xfrm>
            <a:off x="6976041" y="1059546"/>
            <a:ext cx="754865" cy="740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B5B21D-4887-A762-6FE8-FD4A86E1D33D}"/>
              </a:ext>
              <a:ext uri="{C183D7F6-B498-43B3-948B-1728B52AA6E4}">
                <adec:decorative xmlns:adec="http://schemas.microsoft.com/office/drawing/2017/decorative" val="1"/>
              </a:ext>
            </a:extLst>
          </p:cNvPr>
          <p:cNvSpPr/>
          <p:nvPr/>
        </p:nvSpPr>
        <p:spPr>
          <a:xfrm>
            <a:off x="8133846" y="2350101"/>
            <a:ext cx="3059056" cy="53945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Data Cleaning with SQL</a:t>
            </a:r>
            <a:endParaRPr lang="en-US" sz="1600" dirty="0"/>
          </a:p>
        </p:txBody>
      </p:sp>
      <p:sp>
        <p:nvSpPr>
          <p:cNvPr id="13" name="Oval 12">
            <a:extLst>
              <a:ext uri="{FF2B5EF4-FFF2-40B4-BE49-F238E27FC236}">
                <a16:creationId xmlns:a16="http://schemas.microsoft.com/office/drawing/2014/main" id="{85749B2C-CD5A-252F-AAA1-649427EF125E}"/>
              </a:ext>
              <a:ext uri="{C183D7F6-B498-43B3-948B-1728B52AA6E4}">
                <adec:decorative xmlns:adec="http://schemas.microsoft.com/office/drawing/2017/decorative" val="1"/>
              </a:ext>
            </a:extLst>
          </p:cNvPr>
          <p:cNvSpPr/>
          <p:nvPr/>
        </p:nvSpPr>
        <p:spPr>
          <a:xfrm>
            <a:off x="7795518" y="2281061"/>
            <a:ext cx="779543" cy="6589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FFD02186-04A9-BAF6-B719-CCC76DAC2C94}"/>
              </a:ext>
              <a:ext uri="{C183D7F6-B498-43B3-948B-1728B52AA6E4}">
                <adec:decorative xmlns:adec="http://schemas.microsoft.com/office/drawing/2017/decorative" val="1"/>
              </a:ext>
            </a:extLst>
          </p:cNvPr>
          <p:cNvSpPr/>
          <p:nvPr/>
        </p:nvSpPr>
        <p:spPr>
          <a:xfrm>
            <a:off x="1071333" y="1228062"/>
            <a:ext cx="3201047" cy="53193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Business Strategy and </a:t>
            </a:r>
            <a:r>
              <a:rPr lang="en-IN" sz="1600" dirty="0"/>
              <a:t>Recommendation</a:t>
            </a:r>
            <a:endParaRPr lang="en-US" sz="1600" dirty="0"/>
          </a:p>
        </p:txBody>
      </p:sp>
      <p:sp>
        <p:nvSpPr>
          <p:cNvPr id="18" name="Oval 17">
            <a:extLst>
              <a:ext uri="{FF2B5EF4-FFF2-40B4-BE49-F238E27FC236}">
                <a16:creationId xmlns:a16="http://schemas.microsoft.com/office/drawing/2014/main" id="{945314DE-4EFE-7F32-7752-08A4F1E9990E}"/>
              </a:ext>
              <a:ext uri="{C183D7F6-B498-43B3-948B-1728B52AA6E4}">
                <adec:decorative xmlns:adec="http://schemas.microsoft.com/office/drawing/2017/decorative" val="1"/>
              </a:ext>
            </a:extLst>
          </p:cNvPr>
          <p:cNvSpPr/>
          <p:nvPr/>
        </p:nvSpPr>
        <p:spPr>
          <a:xfrm>
            <a:off x="4000306" y="1101165"/>
            <a:ext cx="699602" cy="71342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926D73BD-2F69-E97B-8203-59A2CCFC2BD2}"/>
              </a:ext>
              <a:ext uri="{C183D7F6-B498-43B3-948B-1728B52AA6E4}">
                <adec:decorative xmlns:adec="http://schemas.microsoft.com/office/drawing/2017/decorative" val="1"/>
              </a:ext>
            </a:extLst>
          </p:cNvPr>
          <p:cNvSpPr/>
          <p:nvPr/>
        </p:nvSpPr>
        <p:spPr>
          <a:xfrm>
            <a:off x="8264012" y="3691118"/>
            <a:ext cx="2798723" cy="4775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Data Analysis with SQL</a:t>
            </a:r>
            <a:endParaRPr lang="en-US" sz="1600" dirty="0"/>
          </a:p>
        </p:txBody>
      </p:sp>
      <p:sp>
        <p:nvSpPr>
          <p:cNvPr id="20" name="Rectangle: Rounded Corners 19">
            <a:extLst>
              <a:ext uri="{FF2B5EF4-FFF2-40B4-BE49-F238E27FC236}">
                <a16:creationId xmlns:a16="http://schemas.microsoft.com/office/drawing/2014/main" id="{37C50322-6039-5A15-1B18-E4B344271988}"/>
              </a:ext>
              <a:ext uri="{C183D7F6-B498-43B3-948B-1728B52AA6E4}">
                <adec:decorative xmlns:adec="http://schemas.microsoft.com/office/drawing/2017/decorative" val="1"/>
              </a:ext>
            </a:extLst>
          </p:cNvPr>
          <p:cNvSpPr/>
          <p:nvPr/>
        </p:nvSpPr>
        <p:spPr>
          <a:xfrm>
            <a:off x="7730906" y="4787729"/>
            <a:ext cx="3059056" cy="53945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Recommendation </a:t>
            </a:r>
            <a:endParaRPr lang="en-US" sz="1600" dirty="0"/>
          </a:p>
        </p:txBody>
      </p:sp>
      <p:sp>
        <p:nvSpPr>
          <p:cNvPr id="21" name="Oval 20">
            <a:extLst>
              <a:ext uri="{FF2B5EF4-FFF2-40B4-BE49-F238E27FC236}">
                <a16:creationId xmlns:a16="http://schemas.microsoft.com/office/drawing/2014/main" id="{36FFA545-50B3-757F-19A5-AD85DB822E03}"/>
              </a:ext>
              <a:ext uri="{C183D7F6-B498-43B3-948B-1728B52AA6E4}">
                <adec:decorative xmlns:adec="http://schemas.microsoft.com/office/drawing/2017/decorative" val="1"/>
              </a:ext>
            </a:extLst>
          </p:cNvPr>
          <p:cNvSpPr/>
          <p:nvPr/>
        </p:nvSpPr>
        <p:spPr>
          <a:xfrm>
            <a:off x="7399400" y="4739923"/>
            <a:ext cx="648289" cy="6350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71134A4-F54B-F3B2-4646-451EB6853750}"/>
              </a:ext>
              <a:ext uri="{C183D7F6-B498-43B3-948B-1728B52AA6E4}">
                <adec:decorative xmlns:adec="http://schemas.microsoft.com/office/drawing/2017/decorative" val="1"/>
              </a:ext>
            </a:extLst>
          </p:cNvPr>
          <p:cNvSpPr/>
          <p:nvPr/>
        </p:nvSpPr>
        <p:spPr>
          <a:xfrm>
            <a:off x="7948633" y="3590605"/>
            <a:ext cx="699602" cy="6473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4A5E4B82-6E5A-75B0-2B0D-DE289A6362CE}"/>
              </a:ext>
              <a:ext uri="{C183D7F6-B498-43B3-948B-1728B52AA6E4}">
                <adec:decorative xmlns:adec="http://schemas.microsoft.com/office/drawing/2017/decorative" val="1"/>
              </a:ext>
            </a:extLst>
          </p:cNvPr>
          <p:cNvSpPr/>
          <p:nvPr/>
        </p:nvSpPr>
        <p:spPr>
          <a:xfrm>
            <a:off x="3125764" y="5790035"/>
            <a:ext cx="3201047" cy="53193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Deeper Analysis with Power BI</a:t>
            </a:r>
            <a:endParaRPr lang="en-US" sz="1600" dirty="0"/>
          </a:p>
        </p:txBody>
      </p:sp>
      <p:sp>
        <p:nvSpPr>
          <p:cNvPr id="25" name="Oval 24">
            <a:extLst>
              <a:ext uri="{FF2B5EF4-FFF2-40B4-BE49-F238E27FC236}">
                <a16:creationId xmlns:a16="http://schemas.microsoft.com/office/drawing/2014/main" id="{62357EC8-3A73-F70E-B6D1-BB2E45321B39}"/>
              </a:ext>
              <a:ext uri="{C183D7F6-B498-43B3-948B-1728B52AA6E4}">
                <adec:decorative xmlns:adec="http://schemas.microsoft.com/office/drawing/2017/decorative" val="1"/>
              </a:ext>
            </a:extLst>
          </p:cNvPr>
          <p:cNvSpPr/>
          <p:nvPr/>
        </p:nvSpPr>
        <p:spPr>
          <a:xfrm>
            <a:off x="6003170" y="5704256"/>
            <a:ext cx="648289" cy="66296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E27FE5BB-B52F-5D28-42C3-DC9FBCFE3E64}"/>
              </a:ext>
              <a:ext uri="{C183D7F6-B498-43B3-948B-1728B52AA6E4}">
                <adec:decorative xmlns:adec="http://schemas.microsoft.com/office/drawing/2017/decorative" val="1"/>
              </a:ext>
            </a:extLst>
          </p:cNvPr>
          <p:cNvSpPr/>
          <p:nvPr/>
        </p:nvSpPr>
        <p:spPr>
          <a:xfrm>
            <a:off x="916496" y="2366902"/>
            <a:ext cx="2762054" cy="5493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YULU Insights</a:t>
            </a:r>
            <a:endParaRPr lang="en-US" sz="1600" dirty="0"/>
          </a:p>
        </p:txBody>
      </p:sp>
      <p:sp>
        <p:nvSpPr>
          <p:cNvPr id="32" name="Oval 31">
            <a:extLst>
              <a:ext uri="{FF2B5EF4-FFF2-40B4-BE49-F238E27FC236}">
                <a16:creationId xmlns:a16="http://schemas.microsoft.com/office/drawing/2014/main" id="{C9AC07A5-4442-AA1B-98AE-64167B2EDC7B}"/>
              </a:ext>
              <a:ext uri="{C183D7F6-B498-43B3-948B-1728B52AA6E4}">
                <adec:decorative xmlns:adec="http://schemas.microsoft.com/office/drawing/2017/decorative" val="1"/>
              </a:ext>
            </a:extLst>
          </p:cNvPr>
          <p:cNvSpPr/>
          <p:nvPr/>
        </p:nvSpPr>
        <p:spPr>
          <a:xfrm>
            <a:off x="3300704" y="2350101"/>
            <a:ext cx="699602" cy="66165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6AA9548-9DBB-D954-194E-B759E79140EE}"/>
              </a:ext>
              <a:ext uri="{C183D7F6-B498-43B3-948B-1728B52AA6E4}">
                <adec:decorative xmlns:adec="http://schemas.microsoft.com/office/drawing/2017/decorative" val="1"/>
              </a:ext>
            </a:extLst>
          </p:cNvPr>
          <p:cNvSpPr/>
          <p:nvPr/>
        </p:nvSpPr>
        <p:spPr>
          <a:xfrm>
            <a:off x="1317674" y="4782805"/>
            <a:ext cx="2762054" cy="5493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Best Practices</a:t>
            </a:r>
            <a:endParaRPr lang="en-US" sz="1600" dirty="0"/>
          </a:p>
        </p:txBody>
      </p:sp>
      <p:sp>
        <p:nvSpPr>
          <p:cNvPr id="36" name="Oval 35">
            <a:extLst>
              <a:ext uri="{FF2B5EF4-FFF2-40B4-BE49-F238E27FC236}">
                <a16:creationId xmlns:a16="http://schemas.microsoft.com/office/drawing/2014/main" id="{81B85AA9-81FA-F591-1816-617A333714F1}"/>
              </a:ext>
              <a:ext uri="{C183D7F6-B498-43B3-948B-1728B52AA6E4}">
                <adec:decorative xmlns:adec="http://schemas.microsoft.com/office/drawing/2017/decorative" val="1"/>
              </a:ext>
            </a:extLst>
          </p:cNvPr>
          <p:cNvSpPr/>
          <p:nvPr/>
        </p:nvSpPr>
        <p:spPr>
          <a:xfrm>
            <a:off x="3729927" y="4713340"/>
            <a:ext cx="699602" cy="66165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1C78837A-8F41-8598-7069-3D32F651BF8B}"/>
              </a:ext>
              <a:ext uri="{C183D7F6-B498-43B3-948B-1728B52AA6E4}">
                <adec:decorative xmlns:adec="http://schemas.microsoft.com/office/drawing/2017/decorative" val="1"/>
              </a:ext>
            </a:extLst>
          </p:cNvPr>
          <p:cNvSpPr/>
          <p:nvPr/>
        </p:nvSpPr>
        <p:spPr>
          <a:xfrm>
            <a:off x="440581" y="3691118"/>
            <a:ext cx="3201047" cy="53193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YULU Report : Visualization with Power BI</a:t>
            </a:r>
          </a:p>
        </p:txBody>
      </p:sp>
      <p:sp>
        <p:nvSpPr>
          <p:cNvPr id="38" name="Oval 37">
            <a:extLst>
              <a:ext uri="{FF2B5EF4-FFF2-40B4-BE49-F238E27FC236}">
                <a16:creationId xmlns:a16="http://schemas.microsoft.com/office/drawing/2014/main" id="{016EAB74-27E3-3025-A2C4-1B47D13CF082}"/>
              </a:ext>
              <a:ext uri="{C183D7F6-B498-43B3-948B-1728B52AA6E4}">
                <adec:decorative xmlns:adec="http://schemas.microsoft.com/office/drawing/2017/decorative" val="1"/>
              </a:ext>
            </a:extLst>
          </p:cNvPr>
          <p:cNvSpPr/>
          <p:nvPr/>
        </p:nvSpPr>
        <p:spPr>
          <a:xfrm>
            <a:off x="3373505" y="3612344"/>
            <a:ext cx="648289" cy="6350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75C6A348-941F-C811-CF91-25E7606B95B9}"/>
              </a:ext>
            </a:extLst>
          </p:cNvPr>
          <p:cNvPicPr>
            <a:picLocks noChangeAspect="1"/>
          </p:cNvPicPr>
          <p:nvPr/>
        </p:nvPicPr>
        <p:blipFill>
          <a:blip r:embed="rId2">
            <a:duotone>
              <a:prstClr val="black"/>
              <a:srgbClr val="D9C3A5">
                <a:tint val="50000"/>
                <a:satMod val="180000"/>
              </a:srgbClr>
            </a:duotone>
          </a:blip>
          <a:stretch>
            <a:fillRect/>
          </a:stretch>
        </p:blipFill>
        <p:spPr>
          <a:xfrm>
            <a:off x="7148531" y="1194986"/>
            <a:ext cx="409884" cy="407913"/>
          </a:xfrm>
          <a:prstGeom prst="rect">
            <a:avLst/>
          </a:prstGeom>
        </p:spPr>
      </p:pic>
      <p:sp>
        <p:nvSpPr>
          <p:cNvPr id="40" name="Freeform 4665" descr="Icon of graph. ">
            <a:extLst>
              <a:ext uri="{FF2B5EF4-FFF2-40B4-BE49-F238E27FC236}">
                <a16:creationId xmlns:a16="http://schemas.microsoft.com/office/drawing/2014/main" id="{B9D8A3C9-8C8F-51DD-3F9C-5F691B56B94F}"/>
              </a:ext>
            </a:extLst>
          </p:cNvPr>
          <p:cNvSpPr>
            <a:spLocks/>
          </p:cNvSpPr>
          <p:nvPr/>
        </p:nvSpPr>
        <p:spPr bwMode="auto">
          <a:xfrm>
            <a:off x="7905498" y="2421382"/>
            <a:ext cx="505914" cy="356177"/>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1" name="Picture 40">
            <a:extLst>
              <a:ext uri="{FF2B5EF4-FFF2-40B4-BE49-F238E27FC236}">
                <a16:creationId xmlns:a16="http://schemas.microsoft.com/office/drawing/2014/main" id="{76461005-403B-481B-7D5E-5EC9A0C41A3C}"/>
              </a:ext>
            </a:extLst>
          </p:cNvPr>
          <p:cNvPicPr>
            <a:picLocks noChangeAspect="1"/>
          </p:cNvPicPr>
          <p:nvPr/>
        </p:nvPicPr>
        <p:blipFill>
          <a:blip r:embed="rId3"/>
          <a:stretch>
            <a:fillRect/>
          </a:stretch>
        </p:blipFill>
        <p:spPr>
          <a:xfrm>
            <a:off x="7533120" y="4865189"/>
            <a:ext cx="356877" cy="358522"/>
          </a:xfrm>
          <a:prstGeom prst="rect">
            <a:avLst/>
          </a:prstGeom>
        </p:spPr>
      </p:pic>
      <p:grpSp>
        <p:nvGrpSpPr>
          <p:cNvPr id="42" name="Group 41" descr="Icon of human being and gear. ">
            <a:extLst>
              <a:ext uri="{FF2B5EF4-FFF2-40B4-BE49-F238E27FC236}">
                <a16:creationId xmlns:a16="http://schemas.microsoft.com/office/drawing/2014/main" id="{CE76B274-0548-9992-4206-6470EAC0E8D0}"/>
              </a:ext>
            </a:extLst>
          </p:cNvPr>
          <p:cNvGrpSpPr/>
          <p:nvPr/>
        </p:nvGrpSpPr>
        <p:grpSpPr>
          <a:xfrm>
            <a:off x="8156220" y="3740273"/>
            <a:ext cx="399637" cy="354870"/>
            <a:chOff x="6450013" y="5349875"/>
            <a:chExt cx="279399" cy="280988"/>
          </a:xfrm>
          <a:solidFill>
            <a:schemeClr val="bg1"/>
          </a:solidFill>
        </p:grpSpPr>
        <p:sp>
          <p:nvSpPr>
            <p:cNvPr id="43" name="Freeform 3673">
              <a:extLst>
                <a:ext uri="{FF2B5EF4-FFF2-40B4-BE49-F238E27FC236}">
                  <a16:creationId xmlns:a16="http://schemas.microsoft.com/office/drawing/2014/main" id="{A5E2C93B-4D20-B92E-D4A8-AE2DB0792A09}"/>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674">
              <a:extLst>
                <a:ext uri="{FF2B5EF4-FFF2-40B4-BE49-F238E27FC236}">
                  <a16:creationId xmlns:a16="http://schemas.microsoft.com/office/drawing/2014/main" id="{A22844BF-311D-7089-C018-758067D0EBE1}"/>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6" name="Freeform 4346" descr="Icon of box and whisker chart. ">
            <a:extLst>
              <a:ext uri="{FF2B5EF4-FFF2-40B4-BE49-F238E27FC236}">
                <a16:creationId xmlns:a16="http://schemas.microsoft.com/office/drawing/2014/main" id="{AEFDCFFB-731C-CE77-E696-F5CC5A0FC993}"/>
              </a:ext>
            </a:extLst>
          </p:cNvPr>
          <p:cNvSpPr>
            <a:spLocks noEditPoints="1"/>
          </p:cNvSpPr>
          <p:nvPr/>
        </p:nvSpPr>
        <p:spPr bwMode="auto">
          <a:xfrm>
            <a:off x="6205434" y="5917734"/>
            <a:ext cx="243762" cy="250022"/>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7" name="Group 46" descr="Icon of human being and gear. ">
            <a:extLst>
              <a:ext uri="{FF2B5EF4-FFF2-40B4-BE49-F238E27FC236}">
                <a16:creationId xmlns:a16="http://schemas.microsoft.com/office/drawing/2014/main" id="{EACF4B6C-451B-087E-5267-2F1A1898CE22}"/>
              </a:ext>
            </a:extLst>
          </p:cNvPr>
          <p:cNvGrpSpPr/>
          <p:nvPr/>
        </p:nvGrpSpPr>
        <p:grpSpPr>
          <a:xfrm>
            <a:off x="3470852" y="2479164"/>
            <a:ext cx="399633" cy="354871"/>
            <a:chOff x="6450016" y="5349874"/>
            <a:chExt cx="279396" cy="280989"/>
          </a:xfrm>
          <a:solidFill>
            <a:schemeClr val="bg1"/>
          </a:solidFill>
        </p:grpSpPr>
        <p:sp>
          <p:nvSpPr>
            <p:cNvPr id="48" name="Freeform 3673">
              <a:extLst>
                <a:ext uri="{FF2B5EF4-FFF2-40B4-BE49-F238E27FC236}">
                  <a16:creationId xmlns:a16="http://schemas.microsoft.com/office/drawing/2014/main" id="{86AFDB6E-5BBD-4AB0-D7FE-8A1635383D37}"/>
                </a:ext>
              </a:extLst>
            </p:cNvPr>
            <p:cNvSpPr>
              <a:spLocks/>
            </p:cNvSpPr>
            <p:nvPr/>
          </p:nvSpPr>
          <p:spPr bwMode="auto">
            <a:xfrm>
              <a:off x="6450016" y="5349874"/>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674">
              <a:extLst>
                <a:ext uri="{FF2B5EF4-FFF2-40B4-BE49-F238E27FC236}">
                  <a16:creationId xmlns:a16="http://schemas.microsoft.com/office/drawing/2014/main" id="{86B7FE46-9DF2-F541-1E70-59CEA4AE07D9}"/>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0" name="Picture 49">
            <a:extLst>
              <a:ext uri="{FF2B5EF4-FFF2-40B4-BE49-F238E27FC236}">
                <a16:creationId xmlns:a16="http://schemas.microsoft.com/office/drawing/2014/main" id="{7F7692F1-2732-C8DA-8CD7-22B15F77DE40}"/>
              </a:ext>
            </a:extLst>
          </p:cNvPr>
          <p:cNvPicPr>
            <a:picLocks noChangeAspect="1"/>
          </p:cNvPicPr>
          <p:nvPr/>
        </p:nvPicPr>
        <p:blipFill>
          <a:blip r:embed="rId4"/>
          <a:stretch>
            <a:fillRect/>
          </a:stretch>
        </p:blipFill>
        <p:spPr>
          <a:xfrm>
            <a:off x="4168384" y="1258977"/>
            <a:ext cx="395045" cy="339600"/>
          </a:xfrm>
          <a:prstGeom prst="rect">
            <a:avLst/>
          </a:prstGeom>
        </p:spPr>
      </p:pic>
      <p:grpSp>
        <p:nvGrpSpPr>
          <p:cNvPr id="51" name="Group 50" descr="Icons of bar chart and line graph.">
            <a:extLst>
              <a:ext uri="{FF2B5EF4-FFF2-40B4-BE49-F238E27FC236}">
                <a16:creationId xmlns:a16="http://schemas.microsoft.com/office/drawing/2014/main" id="{C727047C-F5B5-D6A0-D740-937BFFACC6EF}"/>
              </a:ext>
            </a:extLst>
          </p:cNvPr>
          <p:cNvGrpSpPr/>
          <p:nvPr/>
        </p:nvGrpSpPr>
        <p:grpSpPr>
          <a:xfrm>
            <a:off x="3490028" y="3720489"/>
            <a:ext cx="347679" cy="347679"/>
            <a:chOff x="4319588" y="2492375"/>
            <a:chExt cx="287338" cy="287338"/>
          </a:xfrm>
          <a:solidFill>
            <a:schemeClr val="bg1"/>
          </a:solidFill>
        </p:grpSpPr>
        <p:sp>
          <p:nvSpPr>
            <p:cNvPr id="52" name="Freeform 372">
              <a:extLst>
                <a:ext uri="{FF2B5EF4-FFF2-40B4-BE49-F238E27FC236}">
                  <a16:creationId xmlns:a16="http://schemas.microsoft.com/office/drawing/2014/main" id="{5FAD38EF-D088-F8C9-065B-B1EC35E14E2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73">
              <a:extLst>
                <a:ext uri="{FF2B5EF4-FFF2-40B4-BE49-F238E27FC236}">
                  <a16:creationId xmlns:a16="http://schemas.microsoft.com/office/drawing/2014/main" id="{2157D746-53FD-8858-6BCC-06C6FB48553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4" name="Picture 53">
            <a:extLst>
              <a:ext uri="{FF2B5EF4-FFF2-40B4-BE49-F238E27FC236}">
                <a16:creationId xmlns:a16="http://schemas.microsoft.com/office/drawing/2014/main" id="{56856EAA-A5F0-72EB-1EE1-82D675BBECE0}"/>
              </a:ext>
            </a:extLst>
          </p:cNvPr>
          <p:cNvPicPr>
            <a:picLocks noChangeAspect="1"/>
          </p:cNvPicPr>
          <p:nvPr/>
        </p:nvPicPr>
        <p:blipFill>
          <a:blip r:embed="rId5"/>
          <a:stretch>
            <a:fillRect/>
          </a:stretch>
        </p:blipFill>
        <p:spPr>
          <a:xfrm>
            <a:off x="3894868" y="4814341"/>
            <a:ext cx="318580" cy="363181"/>
          </a:xfrm>
          <a:prstGeom prst="rect">
            <a:avLst/>
          </a:prstGeom>
        </p:spPr>
      </p:pic>
    </p:spTree>
    <p:extLst>
      <p:ext uri="{BB962C8B-B14F-4D97-AF65-F5344CB8AC3E}">
        <p14:creationId xmlns:p14="http://schemas.microsoft.com/office/powerpoint/2010/main" val="17035843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pattFill prst="pct25">
          <a:fgClr>
            <a:srgbClr val="D0DBF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B05F-8AFF-B8A3-553F-52BB37225115}"/>
              </a:ext>
            </a:extLst>
          </p:cNvPr>
          <p:cNvSpPr>
            <a:spLocks noGrp="1"/>
          </p:cNvSpPr>
          <p:nvPr>
            <p:ph type="title"/>
          </p:nvPr>
        </p:nvSpPr>
        <p:spPr>
          <a:xfrm>
            <a:off x="2531110" y="1"/>
            <a:ext cx="6964680" cy="589280"/>
          </a:xfrm>
        </p:spPr>
        <p:txBody>
          <a:bodyPr>
            <a:normAutofit fontScale="90000"/>
          </a:bodyPr>
          <a:lstStyle/>
          <a:p>
            <a:pPr algn="ctr"/>
            <a:r>
              <a:rPr lang="en-IN" b="1" dirty="0">
                <a:cs typeface="Arial" panose="020B0604020202020204" pitchFamily="34" charset="0"/>
              </a:rPr>
              <a:t>INTRODUCTION</a:t>
            </a:r>
          </a:p>
        </p:txBody>
      </p:sp>
      <p:sp>
        <p:nvSpPr>
          <p:cNvPr id="3" name="Content Placeholder 2">
            <a:extLst>
              <a:ext uri="{FF2B5EF4-FFF2-40B4-BE49-F238E27FC236}">
                <a16:creationId xmlns:a16="http://schemas.microsoft.com/office/drawing/2014/main" id="{D3E39576-ACCA-CC04-C855-89FB6C93858D}"/>
              </a:ext>
            </a:extLst>
          </p:cNvPr>
          <p:cNvSpPr>
            <a:spLocks noGrp="1"/>
          </p:cNvSpPr>
          <p:nvPr>
            <p:ph idx="1"/>
          </p:nvPr>
        </p:nvSpPr>
        <p:spPr/>
        <p:txBody>
          <a:bodyPr>
            <a:normAutofit/>
          </a:bodyPr>
          <a:lstStyle/>
          <a:p>
            <a:pPr>
              <a:buFont typeface="Wingdings" panose="05000000000000000000" pitchFamily="2" charset="2"/>
              <a:buChar char="Ø"/>
            </a:pPr>
            <a:endParaRPr lang="en-IN" sz="1800" dirty="0"/>
          </a:p>
          <a:p>
            <a:endParaRPr lang="en-IN" sz="1800" dirty="0"/>
          </a:p>
        </p:txBody>
      </p:sp>
      <p:sp>
        <p:nvSpPr>
          <p:cNvPr id="11" name="Rectangle 6">
            <a:extLst>
              <a:ext uri="{FF2B5EF4-FFF2-40B4-BE49-F238E27FC236}">
                <a16:creationId xmlns:a16="http://schemas.microsoft.com/office/drawing/2014/main" id="{2AE4FE70-E5CC-AAB2-9C91-912F9874485A}"/>
              </a:ext>
            </a:extLst>
          </p:cNvPr>
          <p:cNvSpPr>
            <a:spLocks noChangeArrowheads="1"/>
          </p:cNvSpPr>
          <p:nvPr/>
        </p:nvSpPr>
        <p:spPr bwMode="auto">
          <a:xfrm>
            <a:off x="447040" y="1192661"/>
            <a:ext cx="11602720" cy="546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Whether it's a spontaneous ride with friends or a convenient way to beat the traffic, </a:t>
            </a:r>
            <a:r>
              <a:rPr kumimoji="0" lang="en-US" altLang="en-US" sz="1400" b="0" i="0" u="none" strike="noStrike" cap="none" normalizeH="0" baseline="0" dirty="0" err="1">
                <a:ln>
                  <a:noFill/>
                </a:ln>
                <a:solidFill>
                  <a:schemeClr val="tx1"/>
                </a:solidFill>
                <a:effectLst/>
                <a:latin typeface="Arial" panose="020B0604020202020204" pitchFamily="34" charset="0"/>
              </a:rPr>
              <a:t>Yulu</a:t>
            </a:r>
            <a:r>
              <a:rPr kumimoji="0" lang="en-US" altLang="en-US" sz="1400" b="0" i="0" u="none" strike="noStrike" cap="none" normalizeH="0" baseline="0" dirty="0">
                <a:ln>
                  <a:noFill/>
                </a:ln>
                <a:solidFill>
                  <a:schemeClr val="tx1"/>
                </a:solidFill>
                <a:effectLst/>
                <a:latin typeface="Arial" panose="020B0604020202020204" pitchFamily="34" charset="0"/>
              </a:rPr>
              <a:t> bikes are becoming the go-to choice for many of us. But what’s driving this surge in popularity?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Yulu's</a:t>
            </a:r>
            <a:r>
              <a:rPr kumimoji="0" lang="en-US" altLang="en-US" sz="1400" b="1" i="0" u="none" strike="noStrike" cap="none" normalizeH="0" baseline="0" dirty="0">
                <a:ln>
                  <a:noFill/>
                </a:ln>
                <a:solidFill>
                  <a:schemeClr val="tx1"/>
                </a:solidFill>
                <a:effectLst/>
                <a:latin typeface="Arial" panose="020B0604020202020204" pitchFamily="34" charset="0"/>
              </a:rPr>
              <a:t> Growth</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rPr>
              <a:t>Yulu</a:t>
            </a:r>
            <a:r>
              <a:rPr kumimoji="0" lang="en-US" altLang="en-US" sz="1400" b="0" i="0" u="none" strike="noStrike" cap="none" normalizeH="0" baseline="0" dirty="0">
                <a:ln>
                  <a:noFill/>
                </a:ln>
                <a:solidFill>
                  <a:schemeClr val="tx1"/>
                </a:solidFill>
                <a:effectLst/>
                <a:latin typeface="Arial" panose="020B0604020202020204" pitchFamily="34" charset="0"/>
              </a:rPr>
              <a:t> is in a strong growth phase, gaining traction with urban commuters and weekend adventurers alike.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Challenges</a:t>
            </a:r>
            <a:r>
              <a:rPr kumimoji="0" lang="en-US" altLang="en-US" sz="1400" b="0" i="0" u="none" strike="noStrike" cap="none" normalizeH="0" baseline="0" dirty="0">
                <a:ln>
                  <a:noFill/>
                </a:ln>
                <a:solidFill>
                  <a:schemeClr val="tx1"/>
                </a:solidFill>
                <a:effectLst/>
                <a:latin typeface="Arial" panose="020B0604020202020204" pitchFamily="34" charset="0"/>
              </a:rPr>
              <a:t>: Scaling operations while maintaining rider satisfaction and profitability is key.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Future Goals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Optimize Fleet Management</a:t>
            </a:r>
            <a:r>
              <a:rPr kumimoji="0" lang="en-US" altLang="en-US" sz="1400" b="0" i="0" u="none" strike="noStrike" cap="none" normalizeH="0" baseline="0" dirty="0">
                <a:ln>
                  <a:noFill/>
                </a:ln>
                <a:solidFill>
                  <a:schemeClr val="tx1"/>
                </a:solidFill>
                <a:effectLst/>
                <a:latin typeface="Arial" panose="020B0604020202020204" pitchFamily="34" charset="0"/>
              </a:rPr>
              <a:t>: Ensuring efficient use of resources.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Expansion</a:t>
            </a:r>
            <a:r>
              <a:rPr kumimoji="0" lang="en-US" altLang="en-US" sz="1400" b="0" i="0" u="none" strike="noStrike" cap="none" normalizeH="0" baseline="0" dirty="0">
                <a:ln>
                  <a:noFill/>
                </a:ln>
                <a:solidFill>
                  <a:schemeClr val="tx1"/>
                </a:solidFill>
                <a:effectLst/>
                <a:latin typeface="Arial" panose="020B0604020202020204" pitchFamily="34" charset="0"/>
              </a:rPr>
              <a:t>: Aiming to grow in more cities and tap into untapped markets.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Cost-Effectiveness</a:t>
            </a:r>
            <a:r>
              <a:rPr kumimoji="0" lang="en-US" altLang="en-US" sz="1400" b="0" i="0" u="none" strike="noStrike" cap="none" normalizeH="0" baseline="0" dirty="0">
                <a:ln>
                  <a:noFill/>
                </a:ln>
                <a:solidFill>
                  <a:schemeClr val="tx1"/>
                </a:solidFill>
                <a:effectLst/>
                <a:latin typeface="Arial" panose="020B0604020202020204" pitchFamily="34" charset="0"/>
              </a:rPr>
              <a:t>: Maintaining financial efficiency to sustain growth.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Leadership</a:t>
            </a:r>
            <a:r>
              <a:rPr kumimoji="0" lang="en-US" altLang="en-US" sz="1400" b="0" i="0" u="none" strike="noStrike" cap="none" normalizeH="0" baseline="0" dirty="0">
                <a:ln>
                  <a:noFill/>
                </a:ln>
                <a:solidFill>
                  <a:schemeClr val="tx1"/>
                </a:solidFill>
                <a:effectLst/>
                <a:latin typeface="Arial" panose="020B0604020202020204" pitchFamily="34" charset="0"/>
              </a:rPr>
              <a:t>: Striving to become the dominant leader in sustainable urban mobility.</a:t>
            </a: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Data Insights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We’ve analyzed ridership patterns, the impact of weather on business, and profitability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From ideal weather conditions to peak profit timeframes, our data reveals a clear roadmap for </a:t>
            </a:r>
            <a:r>
              <a:rPr kumimoji="0" lang="en-US" altLang="en-US" sz="1400" b="0" i="0" u="none" strike="noStrike" cap="none" normalizeH="0" baseline="0" dirty="0" err="1">
                <a:ln>
                  <a:noFill/>
                </a:ln>
                <a:solidFill>
                  <a:schemeClr val="tx1"/>
                </a:solidFill>
                <a:effectLst/>
                <a:latin typeface="Arial" panose="020B0604020202020204" pitchFamily="34" charset="0"/>
              </a:rPr>
              <a:t>Yulu’s</a:t>
            </a:r>
            <a:r>
              <a:rPr kumimoji="0" lang="en-US" altLang="en-US" sz="1400" b="0" i="0" u="none" strike="noStrike" cap="none" normalizeH="0" baseline="0" dirty="0">
                <a:ln>
                  <a:noFill/>
                </a:ln>
                <a:solidFill>
                  <a:schemeClr val="tx1"/>
                </a:solidFill>
                <a:effectLst/>
                <a:latin typeface="Arial" panose="020B0604020202020204" pitchFamily="34" charset="0"/>
              </a:rPr>
              <a:t> future success.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Let’s ride through this journey 🚴‍♂️ and see how </a:t>
            </a:r>
            <a:r>
              <a:rPr kumimoji="0" lang="en-US" altLang="en-US" sz="1400" b="0" i="0" u="none" strike="noStrike" cap="none" normalizeH="0" baseline="0" dirty="0" err="1">
                <a:ln>
                  <a:noFill/>
                </a:ln>
                <a:solidFill>
                  <a:schemeClr val="tx1"/>
                </a:solidFill>
                <a:effectLst/>
                <a:latin typeface="Arial" panose="020B0604020202020204" pitchFamily="34" charset="0"/>
              </a:rPr>
              <a:t>Yulu</a:t>
            </a:r>
            <a:r>
              <a:rPr kumimoji="0" lang="en-US" altLang="en-US" sz="1400" b="0" i="0" u="none" strike="noStrike" cap="none" normalizeH="0" baseline="0" dirty="0">
                <a:ln>
                  <a:noFill/>
                </a:ln>
                <a:solidFill>
                  <a:schemeClr val="tx1"/>
                </a:solidFill>
                <a:effectLst/>
                <a:latin typeface="Arial" panose="020B0604020202020204" pitchFamily="34" charset="0"/>
              </a:rPr>
              <a:t> can keep rolling towards a sustainable, profitable future! 🌍</a:t>
            </a:r>
          </a:p>
        </p:txBody>
      </p:sp>
      <p:sp>
        <p:nvSpPr>
          <p:cNvPr id="12" name="TextBox 11">
            <a:extLst>
              <a:ext uri="{FF2B5EF4-FFF2-40B4-BE49-F238E27FC236}">
                <a16:creationId xmlns:a16="http://schemas.microsoft.com/office/drawing/2014/main" id="{708DEBDF-D705-A693-8CC5-43A6A9A5EA61}"/>
              </a:ext>
            </a:extLst>
          </p:cNvPr>
          <p:cNvSpPr txBox="1"/>
          <p:nvPr/>
        </p:nvSpPr>
        <p:spPr>
          <a:xfrm>
            <a:off x="1715770" y="589281"/>
            <a:ext cx="8760460" cy="923330"/>
          </a:xfrm>
          <a:prstGeom prst="rect">
            <a:avLst/>
          </a:prstGeom>
          <a:noFill/>
        </p:spPr>
        <p:txBody>
          <a:bodyPr wrap="square" rtlCol="0">
            <a:spAutoFit/>
          </a:bodyPr>
          <a:lstStyle/>
          <a:p>
            <a:r>
              <a:rPr kumimoji="0" lang="en-US" altLang="en-US" sz="36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Hey everyone! Have you ever wondered why </a:t>
            </a:r>
            <a:r>
              <a:rPr kumimoji="0" lang="en-US" altLang="en-US" sz="1800" b="1" i="0" u="none" strike="noStrike" cap="none" normalizeH="0" baseline="0" dirty="0" err="1">
                <a:ln>
                  <a:noFill/>
                </a:ln>
                <a:solidFill>
                  <a:schemeClr val="tx1"/>
                </a:solidFill>
                <a:effectLst/>
                <a:latin typeface="Arial" panose="020B0604020202020204" pitchFamily="34" charset="0"/>
              </a:rPr>
              <a:t>Yulu</a:t>
            </a:r>
            <a:r>
              <a:rPr kumimoji="0" lang="en-US" altLang="en-US" sz="1800" b="1" i="0" u="none" strike="noStrike" cap="none" normalizeH="0" baseline="0" dirty="0">
                <a:ln>
                  <a:noFill/>
                </a:ln>
                <a:solidFill>
                  <a:schemeClr val="tx1"/>
                </a:solidFill>
                <a:effectLst/>
                <a:latin typeface="Arial" panose="020B0604020202020204" pitchFamily="34" charset="0"/>
              </a:rPr>
              <a:t> bikes are so popular?</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3811165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6138-CAAF-3573-4369-C09F1A8A66C6}"/>
              </a:ext>
            </a:extLst>
          </p:cNvPr>
          <p:cNvSpPr>
            <a:spLocks noGrp="1"/>
          </p:cNvSpPr>
          <p:nvPr>
            <p:ph type="title"/>
          </p:nvPr>
        </p:nvSpPr>
        <p:spPr>
          <a:xfrm>
            <a:off x="0" y="9427"/>
            <a:ext cx="12192000" cy="822652"/>
          </a:xfrm>
        </p:spPr>
        <p:txBody>
          <a:bodyPr>
            <a:normAutofit/>
          </a:bodyPr>
          <a:lstStyle/>
          <a:p>
            <a:pPr algn="ctr"/>
            <a:r>
              <a:rPr lang="en-IN" sz="3600" dirty="0"/>
              <a:t>💻</a:t>
            </a:r>
            <a:r>
              <a:rPr lang="en-IN" sz="2400" b="1" dirty="0"/>
              <a:t>Structured Query Language(SQL) : Data cleaning</a:t>
            </a:r>
            <a:r>
              <a:rPr lang="en-IN" sz="3600" b="1" dirty="0"/>
              <a:t>🧹</a:t>
            </a:r>
            <a:r>
              <a:rPr lang="en-IN" sz="2400" b="1" dirty="0"/>
              <a:t>and Analysis</a:t>
            </a:r>
            <a:r>
              <a:rPr lang="en-IN" sz="3600" b="1" dirty="0"/>
              <a:t>📊</a:t>
            </a:r>
          </a:p>
        </p:txBody>
      </p:sp>
      <p:pic>
        <p:nvPicPr>
          <p:cNvPr id="11" name="Picture 10">
            <a:extLst>
              <a:ext uri="{FF2B5EF4-FFF2-40B4-BE49-F238E27FC236}">
                <a16:creationId xmlns:a16="http://schemas.microsoft.com/office/drawing/2014/main" id="{37BBCE22-AE86-F894-DAF7-239E8374ED49}"/>
              </a:ext>
            </a:extLst>
          </p:cNvPr>
          <p:cNvPicPr>
            <a:picLocks noChangeAspect="1"/>
          </p:cNvPicPr>
          <p:nvPr/>
        </p:nvPicPr>
        <p:blipFill>
          <a:blip r:embed="rId2"/>
          <a:stretch>
            <a:fillRect/>
          </a:stretch>
        </p:blipFill>
        <p:spPr>
          <a:xfrm>
            <a:off x="89513" y="869134"/>
            <a:ext cx="3939090" cy="1310312"/>
          </a:xfrm>
          <a:prstGeom prst="rect">
            <a:avLst/>
          </a:prstGeom>
        </p:spPr>
      </p:pic>
      <p:pic>
        <p:nvPicPr>
          <p:cNvPr id="13" name="Picture 12">
            <a:extLst>
              <a:ext uri="{FF2B5EF4-FFF2-40B4-BE49-F238E27FC236}">
                <a16:creationId xmlns:a16="http://schemas.microsoft.com/office/drawing/2014/main" id="{F2EAD705-A1CC-033A-548F-06520C912324}"/>
              </a:ext>
            </a:extLst>
          </p:cNvPr>
          <p:cNvPicPr>
            <a:picLocks noChangeAspect="1"/>
          </p:cNvPicPr>
          <p:nvPr/>
        </p:nvPicPr>
        <p:blipFill>
          <a:blip r:embed="rId3"/>
          <a:stretch>
            <a:fillRect/>
          </a:stretch>
        </p:blipFill>
        <p:spPr>
          <a:xfrm>
            <a:off x="4106910" y="843983"/>
            <a:ext cx="1931435" cy="1578299"/>
          </a:xfrm>
          <a:prstGeom prst="rect">
            <a:avLst/>
          </a:prstGeom>
        </p:spPr>
      </p:pic>
      <p:pic>
        <p:nvPicPr>
          <p:cNvPr id="19" name="Picture 18">
            <a:extLst>
              <a:ext uri="{FF2B5EF4-FFF2-40B4-BE49-F238E27FC236}">
                <a16:creationId xmlns:a16="http://schemas.microsoft.com/office/drawing/2014/main" id="{043AA0C1-2A14-751A-1A58-546D4C8C8AE9}"/>
              </a:ext>
            </a:extLst>
          </p:cNvPr>
          <p:cNvPicPr>
            <a:picLocks noChangeAspect="1"/>
          </p:cNvPicPr>
          <p:nvPr/>
        </p:nvPicPr>
        <p:blipFill>
          <a:blip r:embed="rId4"/>
          <a:stretch>
            <a:fillRect/>
          </a:stretch>
        </p:blipFill>
        <p:spPr>
          <a:xfrm>
            <a:off x="4192352" y="2537133"/>
            <a:ext cx="1848114" cy="1544178"/>
          </a:xfrm>
          <a:prstGeom prst="rect">
            <a:avLst/>
          </a:prstGeom>
        </p:spPr>
      </p:pic>
      <p:sp>
        <p:nvSpPr>
          <p:cNvPr id="26" name="Arrow: Right 25">
            <a:extLst>
              <a:ext uri="{FF2B5EF4-FFF2-40B4-BE49-F238E27FC236}">
                <a16:creationId xmlns:a16="http://schemas.microsoft.com/office/drawing/2014/main" id="{AB660139-3108-EED4-851D-83CF68AA84EB}"/>
              </a:ext>
            </a:extLst>
          </p:cNvPr>
          <p:cNvSpPr/>
          <p:nvPr/>
        </p:nvSpPr>
        <p:spPr>
          <a:xfrm>
            <a:off x="3927847" y="2508067"/>
            <a:ext cx="255880" cy="120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644BC041-96D5-85FC-7C46-BB7D5E7646C7}"/>
              </a:ext>
            </a:extLst>
          </p:cNvPr>
          <p:cNvPicPr>
            <a:picLocks noChangeAspect="1"/>
          </p:cNvPicPr>
          <p:nvPr/>
        </p:nvPicPr>
        <p:blipFill>
          <a:blip r:embed="rId5"/>
          <a:stretch>
            <a:fillRect/>
          </a:stretch>
        </p:blipFill>
        <p:spPr>
          <a:xfrm>
            <a:off x="4552760" y="4148786"/>
            <a:ext cx="1429185" cy="307087"/>
          </a:xfrm>
          <a:prstGeom prst="rect">
            <a:avLst/>
          </a:prstGeom>
        </p:spPr>
      </p:pic>
      <p:pic>
        <p:nvPicPr>
          <p:cNvPr id="29" name="Picture 28">
            <a:extLst>
              <a:ext uri="{FF2B5EF4-FFF2-40B4-BE49-F238E27FC236}">
                <a16:creationId xmlns:a16="http://schemas.microsoft.com/office/drawing/2014/main" id="{16DE4470-F9FF-E6F5-5253-BA5826211FC5}"/>
              </a:ext>
            </a:extLst>
          </p:cNvPr>
          <p:cNvPicPr>
            <a:picLocks noChangeAspect="1"/>
          </p:cNvPicPr>
          <p:nvPr/>
        </p:nvPicPr>
        <p:blipFill>
          <a:blip r:embed="rId6"/>
          <a:stretch>
            <a:fillRect/>
          </a:stretch>
        </p:blipFill>
        <p:spPr>
          <a:xfrm>
            <a:off x="4621385" y="4812736"/>
            <a:ext cx="1416960" cy="676302"/>
          </a:xfrm>
          <a:prstGeom prst="rect">
            <a:avLst/>
          </a:prstGeom>
        </p:spPr>
      </p:pic>
      <p:sp>
        <p:nvSpPr>
          <p:cNvPr id="30" name="Arrow: Right 29">
            <a:extLst>
              <a:ext uri="{FF2B5EF4-FFF2-40B4-BE49-F238E27FC236}">
                <a16:creationId xmlns:a16="http://schemas.microsoft.com/office/drawing/2014/main" id="{783D7F5D-495B-8C0D-DEDC-21D4D17FDB82}"/>
              </a:ext>
            </a:extLst>
          </p:cNvPr>
          <p:cNvSpPr/>
          <p:nvPr/>
        </p:nvSpPr>
        <p:spPr>
          <a:xfrm rot="5400000">
            <a:off x="5249555" y="4481847"/>
            <a:ext cx="234092" cy="1305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a:extLst>
              <a:ext uri="{FF2B5EF4-FFF2-40B4-BE49-F238E27FC236}">
                <a16:creationId xmlns:a16="http://schemas.microsoft.com/office/drawing/2014/main" id="{DA9C26C5-FFEF-4662-DE36-544DE6465593}"/>
              </a:ext>
            </a:extLst>
          </p:cNvPr>
          <p:cNvPicPr>
            <a:picLocks noChangeAspect="1"/>
          </p:cNvPicPr>
          <p:nvPr/>
        </p:nvPicPr>
        <p:blipFill>
          <a:blip r:embed="rId7"/>
          <a:stretch>
            <a:fillRect/>
          </a:stretch>
        </p:blipFill>
        <p:spPr>
          <a:xfrm>
            <a:off x="85811" y="2408832"/>
            <a:ext cx="3160179" cy="794770"/>
          </a:xfrm>
          <a:prstGeom prst="rect">
            <a:avLst/>
          </a:prstGeom>
        </p:spPr>
      </p:pic>
      <p:sp>
        <p:nvSpPr>
          <p:cNvPr id="40" name="Arrow: Right 39">
            <a:extLst>
              <a:ext uri="{FF2B5EF4-FFF2-40B4-BE49-F238E27FC236}">
                <a16:creationId xmlns:a16="http://schemas.microsoft.com/office/drawing/2014/main" id="{6E2D2401-26B6-3E69-F1FB-95BC25D37D12}"/>
              </a:ext>
            </a:extLst>
          </p:cNvPr>
          <p:cNvSpPr/>
          <p:nvPr/>
        </p:nvSpPr>
        <p:spPr>
          <a:xfrm>
            <a:off x="3909981" y="1945219"/>
            <a:ext cx="255880" cy="120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C2B5519D-7EE2-F9EB-05E8-1C1DA2CFE31C}"/>
              </a:ext>
            </a:extLst>
          </p:cNvPr>
          <p:cNvPicPr>
            <a:picLocks noChangeAspect="1"/>
          </p:cNvPicPr>
          <p:nvPr/>
        </p:nvPicPr>
        <p:blipFill>
          <a:blip r:embed="rId8"/>
          <a:stretch>
            <a:fillRect/>
          </a:stretch>
        </p:blipFill>
        <p:spPr>
          <a:xfrm>
            <a:off x="6260619" y="2602685"/>
            <a:ext cx="3582608" cy="1702350"/>
          </a:xfrm>
          <a:prstGeom prst="rect">
            <a:avLst/>
          </a:prstGeom>
        </p:spPr>
      </p:pic>
      <p:pic>
        <p:nvPicPr>
          <p:cNvPr id="42" name="Picture 41">
            <a:extLst>
              <a:ext uri="{FF2B5EF4-FFF2-40B4-BE49-F238E27FC236}">
                <a16:creationId xmlns:a16="http://schemas.microsoft.com/office/drawing/2014/main" id="{28C74818-80B3-5FE2-74F9-84781909D51B}"/>
              </a:ext>
            </a:extLst>
          </p:cNvPr>
          <p:cNvPicPr>
            <a:picLocks noChangeAspect="1"/>
          </p:cNvPicPr>
          <p:nvPr/>
        </p:nvPicPr>
        <p:blipFill>
          <a:blip r:embed="rId9"/>
          <a:stretch>
            <a:fillRect/>
          </a:stretch>
        </p:blipFill>
        <p:spPr>
          <a:xfrm>
            <a:off x="6307211" y="4305035"/>
            <a:ext cx="5763329" cy="515287"/>
          </a:xfrm>
          <a:prstGeom prst="rect">
            <a:avLst/>
          </a:prstGeom>
        </p:spPr>
      </p:pic>
      <p:pic>
        <p:nvPicPr>
          <p:cNvPr id="44" name="Picture 43">
            <a:extLst>
              <a:ext uri="{FF2B5EF4-FFF2-40B4-BE49-F238E27FC236}">
                <a16:creationId xmlns:a16="http://schemas.microsoft.com/office/drawing/2014/main" id="{45BCFF6C-A48A-738F-8110-CF38ADC5A831}"/>
              </a:ext>
            </a:extLst>
          </p:cNvPr>
          <p:cNvPicPr>
            <a:picLocks noChangeAspect="1"/>
          </p:cNvPicPr>
          <p:nvPr/>
        </p:nvPicPr>
        <p:blipFill>
          <a:blip r:embed="rId10"/>
          <a:stretch>
            <a:fillRect/>
          </a:stretch>
        </p:blipFill>
        <p:spPr>
          <a:xfrm>
            <a:off x="6260619" y="4580938"/>
            <a:ext cx="4383426" cy="1816200"/>
          </a:xfrm>
          <a:prstGeom prst="rect">
            <a:avLst/>
          </a:prstGeom>
        </p:spPr>
      </p:pic>
      <p:pic>
        <p:nvPicPr>
          <p:cNvPr id="45" name="Picture 44">
            <a:extLst>
              <a:ext uri="{FF2B5EF4-FFF2-40B4-BE49-F238E27FC236}">
                <a16:creationId xmlns:a16="http://schemas.microsoft.com/office/drawing/2014/main" id="{1E5802BE-8D94-7B7A-7EDC-A225715356F7}"/>
              </a:ext>
            </a:extLst>
          </p:cNvPr>
          <p:cNvPicPr>
            <a:picLocks noChangeAspect="1"/>
          </p:cNvPicPr>
          <p:nvPr/>
        </p:nvPicPr>
        <p:blipFill>
          <a:blip r:embed="rId11"/>
          <a:stretch>
            <a:fillRect/>
          </a:stretch>
        </p:blipFill>
        <p:spPr>
          <a:xfrm>
            <a:off x="6307211" y="6444783"/>
            <a:ext cx="5045612" cy="365337"/>
          </a:xfrm>
          <a:prstGeom prst="rect">
            <a:avLst/>
          </a:prstGeom>
        </p:spPr>
      </p:pic>
      <p:pic>
        <p:nvPicPr>
          <p:cNvPr id="47" name="Picture 46">
            <a:extLst>
              <a:ext uri="{FF2B5EF4-FFF2-40B4-BE49-F238E27FC236}">
                <a16:creationId xmlns:a16="http://schemas.microsoft.com/office/drawing/2014/main" id="{F7123CB2-0036-C2F0-112A-933B615EF80B}"/>
              </a:ext>
            </a:extLst>
          </p:cNvPr>
          <p:cNvPicPr>
            <a:picLocks noChangeAspect="1"/>
          </p:cNvPicPr>
          <p:nvPr/>
        </p:nvPicPr>
        <p:blipFill>
          <a:blip r:embed="rId12"/>
          <a:stretch>
            <a:fillRect/>
          </a:stretch>
        </p:blipFill>
        <p:spPr>
          <a:xfrm>
            <a:off x="1" y="5187205"/>
            <a:ext cx="4538066" cy="1661368"/>
          </a:xfrm>
          <a:prstGeom prst="rect">
            <a:avLst/>
          </a:prstGeom>
        </p:spPr>
      </p:pic>
      <p:pic>
        <p:nvPicPr>
          <p:cNvPr id="49" name="Picture 48">
            <a:extLst>
              <a:ext uri="{FF2B5EF4-FFF2-40B4-BE49-F238E27FC236}">
                <a16:creationId xmlns:a16="http://schemas.microsoft.com/office/drawing/2014/main" id="{9AD35295-3802-9371-9D3F-54ABF63E9936}"/>
              </a:ext>
            </a:extLst>
          </p:cNvPr>
          <p:cNvPicPr>
            <a:picLocks noChangeAspect="1"/>
          </p:cNvPicPr>
          <p:nvPr/>
        </p:nvPicPr>
        <p:blipFill>
          <a:blip r:embed="rId13"/>
          <a:stretch>
            <a:fillRect/>
          </a:stretch>
        </p:blipFill>
        <p:spPr>
          <a:xfrm>
            <a:off x="6229880" y="856204"/>
            <a:ext cx="4341704" cy="1561342"/>
          </a:xfrm>
          <a:prstGeom prst="rect">
            <a:avLst/>
          </a:prstGeom>
        </p:spPr>
      </p:pic>
      <p:pic>
        <p:nvPicPr>
          <p:cNvPr id="50" name="Picture 49">
            <a:extLst>
              <a:ext uri="{FF2B5EF4-FFF2-40B4-BE49-F238E27FC236}">
                <a16:creationId xmlns:a16="http://schemas.microsoft.com/office/drawing/2014/main" id="{2D9EE884-F835-407B-9CB2-C7B5D1EE8D7F}"/>
              </a:ext>
            </a:extLst>
          </p:cNvPr>
          <p:cNvPicPr>
            <a:picLocks noChangeAspect="1"/>
          </p:cNvPicPr>
          <p:nvPr/>
        </p:nvPicPr>
        <p:blipFill>
          <a:blip r:embed="rId14"/>
          <a:stretch>
            <a:fillRect/>
          </a:stretch>
        </p:blipFill>
        <p:spPr>
          <a:xfrm>
            <a:off x="6307211" y="6633395"/>
            <a:ext cx="1368142" cy="215178"/>
          </a:xfrm>
          <a:prstGeom prst="rect">
            <a:avLst/>
          </a:prstGeom>
        </p:spPr>
      </p:pic>
      <p:cxnSp>
        <p:nvCxnSpPr>
          <p:cNvPr id="51" name="Straight Connector 50">
            <a:extLst>
              <a:ext uri="{FF2B5EF4-FFF2-40B4-BE49-F238E27FC236}">
                <a16:creationId xmlns:a16="http://schemas.microsoft.com/office/drawing/2014/main" id="{B5AFA98B-ED59-76C1-C799-E15F49800148}"/>
              </a:ext>
            </a:extLst>
          </p:cNvPr>
          <p:cNvCxnSpPr>
            <a:cxnSpLocks/>
          </p:cNvCxnSpPr>
          <p:nvPr/>
        </p:nvCxnSpPr>
        <p:spPr>
          <a:xfrm>
            <a:off x="6096000" y="869134"/>
            <a:ext cx="0" cy="5988866"/>
          </a:xfrm>
          <a:prstGeom prst="line">
            <a:avLst/>
          </a:prstGeom>
        </p:spPr>
        <p:style>
          <a:lnRef idx="3">
            <a:schemeClr val="accent6"/>
          </a:lnRef>
          <a:fillRef idx="0">
            <a:schemeClr val="accent6"/>
          </a:fillRef>
          <a:effectRef idx="2">
            <a:schemeClr val="accent6"/>
          </a:effectRef>
          <a:fontRef idx="minor">
            <a:schemeClr val="tx1"/>
          </a:fontRef>
        </p:style>
      </p:cxnSp>
      <p:pic>
        <p:nvPicPr>
          <p:cNvPr id="4" name="Picture 3">
            <a:extLst>
              <a:ext uri="{FF2B5EF4-FFF2-40B4-BE49-F238E27FC236}">
                <a16:creationId xmlns:a16="http://schemas.microsoft.com/office/drawing/2014/main" id="{05D5F369-187A-1A59-A751-E2F76CC13923}"/>
              </a:ext>
            </a:extLst>
          </p:cNvPr>
          <p:cNvPicPr>
            <a:picLocks noChangeAspect="1"/>
          </p:cNvPicPr>
          <p:nvPr/>
        </p:nvPicPr>
        <p:blipFill>
          <a:blip r:embed="rId15"/>
          <a:stretch>
            <a:fillRect/>
          </a:stretch>
        </p:blipFill>
        <p:spPr>
          <a:xfrm>
            <a:off x="98703" y="3211674"/>
            <a:ext cx="3294294" cy="1739274"/>
          </a:xfrm>
          <a:prstGeom prst="rect">
            <a:avLst/>
          </a:prstGeom>
        </p:spPr>
      </p:pic>
    </p:spTree>
    <p:extLst>
      <p:ext uri="{BB962C8B-B14F-4D97-AF65-F5344CB8AC3E}">
        <p14:creationId xmlns:p14="http://schemas.microsoft.com/office/powerpoint/2010/main" val="41604541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64E63A4-0B0A-BBC6-2D6F-068FC9321E50}"/>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9250D734-595C-1299-33D5-156A6AE11A6A}"/>
              </a:ext>
            </a:extLst>
          </p:cNvPr>
          <p:cNvPicPr>
            <a:picLocks noChangeAspect="1"/>
          </p:cNvPicPr>
          <p:nvPr/>
        </p:nvPicPr>
        <p:blipFill>
          <a:blip r:embed="rId2"/>
          <a:stretch>
            <a:fillRect/>
          </a:stretch>
        </p:blipFill>
        <p:spPr>
          <a:xfrm>
            <a:off x="-1" y="170329"/>
            <a:ext cx="5917441" cy="1947719"/>
          </a:xfrm>
          <a:prstGeom prst="rect">
            <a:avLst/>
          </a:prstGeom>
        </p:spPr>
      </p:pic>
      <p:pic>
        <p:nvPicPr>
          <p:cNvPr id="8" name="Picture 7">
            <a:extLst>
              <a:ext uri="{FF2B5EF4-FFF2-40B4-BE49-F238E27FC236}">
                <a16:creationId xmlns:a16="http://schemas.microsoft.com/office/drawing/2014/main" id="{6A42182D-1420-010E-DD7F-CCE2CBE1DB28}"/>
              </a:ext>
            </a:extLst>
          </p:cNvPr>
          <p:cNvPicPr>
            <a:picLocks noChangeAspect="1"/>
          </p:cNvPicPr>
          <p:nvPr/>
        </p:nvPicPr>
        <p:blipFill>
          <a:blip r:embed="rId3"/>
          <a:stretch>
            <a:fillRect/>
          </a:stretch>
        </p:blipFill>
        <p:spPr>
          <a:xfrm>
            <a:off x="0" y="2118048"/>
            <a:ext cx="6027575" cy="2118049"/>
          </a:xfrm>
          <a:prstGeom prst="rect">
            <a:avLst/>
          </a:prstGeom>
        </p:spPr>
      </p:pic>
      <p:pic>
        <p:nvPicPr>
          <p:cNvPr id="9" name="Picture 8">
            <a:extLst>
              <a:ext uri="{FF2B5EF4-FFF2-40B4-BE49-F238E27FC236}">
                <a16:creationId xmlns:a16="http://schemas.microsoft.com/office/drawing/2014/main" id="{BCDA05C7-0AB1-6CFA-B74D-D7EFFC956E24}"/>
              </a:ext>
            </a:extLst>
          </p:cNvPr>
          <p:cNvPicPr>
            <a:picLocks noChangeAspect="1"/>
          </p:cNvPicPr>
          <p:nvPr/>
        </p:nvPicPr>
        <p:blipFill>
          <a:blip r:embed="rId4"/>
          <a:stretch>
            <a:fillRect/>
          </a:stretch>
        </p:blipFill>
        <p:spPr>
          <a:xfrm>
            <a:off x="66136" y="4301742"/>
            <a:ext cx="5500945" cy="438211"/>
          </a:xfrm>
          <a:prstGeom prst="rect">
            <a:avLst/>
          </a:prstGeom>
        </p:spPr>
      </p:pic>
      <p:pic>
        <p:nvPicPr>
          <p:cNvPr id="10" name="Picture 9">
            <a:extLst>
              <a:ext uri="{FF2B5EF4-FFF2-40B4-BE49-F238E27FC236}">
                <a16:creationId xmlns:a16="http://schemas.microsoft.com/office/drawing/2014/main" id="{6AFA9033-D440-C96B-1536-6D3FF6E29210}"/>
              </a:ext>
            </a:extLst>
          </p:cNvPr>
          <p:cNvPicPr>
            <a:picLocks noChangeAspect="1"/>
          </p:cNvPicPr>
          <p:nvPr/>
        </p:nvPicPr>
        <p:blipFill>
          <a:blip r:embed="rId5"/>
          <a:stretch>
            <a:fillRect/>
          </a:stretch>
        </p:blipFill>
        <p:spPr>
          <a:xfrm>
            <a:off x="66136" y="4818766"/>
            <a:ext cx="4751296" cy="1354308"/>
          </a:xfrm>
          <a:prstGeom prst="rect">
            <a:avLst/>
          </a:prstGeom>
        </p:spPr>
      </p:pic>
      <p:pic>
        <p:nvPicPr>
          <p:cNvPr id="11" name="Picture 10">
            <a:extLst>
              <a:ext uri="{FF2B5EF4-FFF2-40B4-BE49-F238E27FC236}">
                <a16:creationId xmlns:a16="http://schemas.microsoft.com/office/drawing/2014/main" id="{489951A0-B42B-092E-8891-8C52620DD08F}"/>
              </a:ext>
            </a:extLst>
          </p:cNvPr>
          <p:cNvPicPr>
            <a:picLocks noChangeAspect="1"/>
          </p:cNvPicPr>
          <p:nvPr/>
        </p:nvPicPr>
        <p:blipFill>
          <a:blip r:embed="rId6"/>
          <a:stretch>
            <a:fillRect/>
          </a:stretch>
        </p:blipFill>
        <p:spPr>
          <a:xfrm>
            <a:off x="136114" y="6251887"/>
            <a:ext cx="5576046" cy="508497"/>
          </a:xfrm>
          <a:prstGeom prst="rect">
            <a:avLst/>
          </a:prstGeom>
        </p:spPr>
      </p:pic>
      <p:pic>
        <p:nvPicPr>
          <p:cNvPr id="12" name="Picture 11">
            <a:extLst>
              <a:ext uri="{FF2B5EF4-FFF2-40B4-BE49-F238E27FC236}">
                <a16:creationId xmlns:a16="http://schemas.microsoft.com/office/drawing/2014/main" id="{EC79C87A-3916-C0FC-2097-29683D28C2F4}"/>
              </a:ext>
            </a:extLst>
          </p:cNvPr>
          <p:cNvPicPr>
            <a:picLocks noChangeAspect="1"/>
          </p:cNvPicPr>
          <p:nvPr/>
        </p:nvPicPr>
        <p:blipFill>
          <a:blip r:embed="rId7"/>
          <a:stretch>
            <a:fillRect/>
          </a:stretch>
        </p:blipFill>
        <p:spPr>
          <a:xfrm>
            <a:off x="6342980" y="31376"/>
            <a:ext cx="4491525" cy="1425389"/>
          </a:xfrm>
          <a:prstGeom prst="rect">
            <a:avLst/>
          </a:prstGeom>
        </p:spPr>
      </p:pic>
      <p:pic>
        <p:nvPicPr>
          <p:cNvPr id="13" name="Picture 12">
            <a:extLst>
              <a:ext uri="{FF2B5EF4-FFF2-40B4-BE49-F238E27FC236}">
                <a16:creationId xmlns:a16="http://schemas.microsoft.com/office/drawing/2014/main" id="{695B375B-51C8-C039-B8C0-22515F5B3B43}"/>
              </a:ext>
            </a:extLst>
          </p:cNvPr>
          <p:cNvPicPr>
            <a:picLocks noChangeAspect="1"/>
          </p:cNvPicPr>
          <p:nvPr/>
        </p:nvPicPr>
        <p:blipFill>
          <a:blip r:embed="rId8"/>
          <a:stretch>
            <a:fillRect/>
          </a:stretch>
        </p:blipFill>
        <p:spPr>
          <a:xfrm>
            <a:off x="6301280" y="1603004"/>
            <a:ext cx="5783666" cy="500133"/>
          </a:xfrm>
          <a:prstGeom prst="rect">
            <a:avLst/>
          </a:prstGeom>
        </p:spPr>
      </p:pic>
      <p:sp>
        <p:nvSpPr>
          <p:cNvPr id="15" name="Arrow: Right 14">
            <a:extLst>
              <a:ext uri="{FF2B5EF4-FFF2-40B4-BE49-F238E27FC236}">
                <a16:creationId xmlns:a16="http://schemas.microsoft.com/office/drawing/2014/main" id="{6CAEDB1B-E5A4-291C-ACD1-89E1D8478252}"/>
              </a:ext>
            </a:extLst>
          </p:cNvPr>
          <p:cNvSpPr/>
          <p:nvPr/>
        </p:nvSpPr>
        <p:spPr>
          <a:xfrm rot="5400000">
            <a:off x="3247030" y="6031445"/>
            <a:ext cx="130864" cy="1523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4287470-B89D-FE5C-4E75-2E1AFB3D0246}"/>
              </a:ext>
            </a:extLst>
          </p:cNvPr>
          <p:cNvSpPr/>
          <p:nvPr/>
        </p:nvSpPr>
        <p:spPr>
          <a:xfrm rot="5400000">
            <a:off x="8501708" y="1475747"/>
            <a:ext cx="129773" cy="124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88EC4411-7EF1-CE10-D5C0-8EBA33A47716}"/>
              </a:ext>
            </a:extLst>
          </p:cNvPr>
          <p:cNvPicPr>
            <a:picLocks noChangeAspect="1"/>
          </p:cNvPicPr>
          <p:nvPr/>
        </p:nvPicPr>
        <p:blipFill>
          <a:blip r:embed="rId9"/>
          <a:stretch>
            <a:fillRect/>
          </a:stretch>
        </p:blipFill>
        <p:spPr>
          <a:xfrm>
            <a:off x="6206135" y="2118048"/>
            <a:ext cx="4423098" cy="2018327"/>
          </a:xfrm>
          <a:prstGeom prst="rect">
            <a:avLst/>
          </a:prstGeom>
        </p:spPr>
      </p:pic>
      <p:pic>
        <p:nvPicPr>
          <p:cNvPr id="18" name="Picture 17">
            <a:extLst>
              <a:ext uri="{FF2B5EF4-FFF2-40B4-BE49-F238E27FC236}">
                <a16:creationId xmlns:a16="http://schemas.microsoft.com/office/drawing/2014/main" id="{A3375AE6-65F1-99EA-C599-326D37E7EA82}"/>
              </a:ext>
            </a:extLst>
          </p:cNvPr>
          <p:cNvPicPr>
            <a:picLocks noChangeAspect="1"/>
          </p:cNvPicPr>
          <p:nvPr/>
        </p:nvPicPr>
        <p:blipFill>
          <a:blip r:embed="rId10"/>
          <a:stretch>
            <a:fillRect/>
          </a:stretch>
        </p:blipFill>
        <p:spPr>
          <a:xfrm>
            <a:off x="6149077" y="4314845"/>
            <a:ext cx="5079614" cy="2018328"/>
          </a:xfrm>
          <a:prstGeom prst="rect">
            <a:avLst/>
          </a:prstGeom>
        </p:spPr>
      </p:pic>
      <p:pic>
        <p:nvPicPr>
          <p:cNvPr id="19" name="Picture 18">
            <a:extLst>
              <a:ext uri="{FF2B5EF4-FFF2-40B4-BE49-F238E27FC236}">
                <a16:creationId xmlns:a16="http://schemas.microsoft.com/office/drawing/2014/main" id="{D11E511F-BBCD-B934-08E8-4AFBFAF3CBA1}"/>
              </a:ext>
            </a:extLst>
          </p:cNvPr>
          <p:cNvPicPr>
            <a:picLocks noChangeAspect="1"/>
          </p:cNvPicPr>
          <p:nvPr/>
        </p:nvPicPr>
        <p:blipFill>
          <a:blip r:embed="rId11"/>
          <a:stretch>
            <a:fillRect/>
          </a:stretch>
        </p:blipFill>
        <p:spPr>
          <a:xfrm>
            <a:off x="10536991" y="1966709"/>
            <a:ext cx="1517102" cy="192212"/>
          </a:xfrm>
          <a:prstGeom prst="rect">
            <a:avLst/>
          </a:prstGeom>
        </p:spPr>
      </p:pic>
      <p:pic>
        <p:nvPicPr>
          <p:cNvPr id="26" name="Picture 25">
            <a:extLst>
              <a:ext uri="{FF2B5EF4-FFF2-40B4-BE49-F238E27FC236}">
                <a16:creationId xmlns:a16="http://schemas.microsoft.com/office/drawing/2014/main" id="{78A3F10D-FB03-5969-0530-AC7CFCFE561D}"/>
              </a:ext>
            </a:extLst>
          </p:cNvPr>
          <p:cNvPicPr>
            <a:picLocks noChangeAspect="1"/>
          </p:cNvPicPr>
          <p:nvPr/>
        </p:nvPicPr>
        <p:blipFill>
          <a:blip r:embed="rId12"/>
          <a:stretch>
            <a:fillRect/>
          </a:stretch>
        </p:blipFill>
        <p:spPr>
          <a:xfrm>
            <a:off x="10124901" y="2245987"/>
            <a:ext cx="2067099" cy="1473508"/>
          </a:xfrm>
          <a:prstGeom prst="rect">
            <a:avLst/>
          </a:prstGeom>
        </p:spPr>
      </p:pic>
      <p:pic>
        <p:nvPicPr>
          <p:cNvPr id="27" name="Picture 26">
            <a:extLst>
              <a:ext uri="{FF2B5EF4-FFF2-40B4-BE49-F238E27FC236}">
                <a16:creationId xmlns:a16="http://schemas.microsoft.com/office/drawing/2014/main" id="{BA2EF17C-7629-6344-89F2-FDB4865A92C1}"/>
              </a:ext>
            </a:extLst>
          </p:cNvPr>
          <p:cNvPicPr>
            <a:picLocks noChangeAspect="1"/>
          </p:cNvPicPr>
          <p:nvPr/>
        </p:nvPicPr>
        <p:blipFill>
          <a:blip r:embed="rId13"/>
          <a:stretch>
            <a:fillRect/>
          </a:stretch>
        </p:blipFill>
        <p:spPr>
          <a:xfrm>
            <a:off x="10642992" y="3620101"/>
            <a:ext cx="1305099" cy="297475"/>
          </a:xfrm>
          <a:prstGeom prst="rect">
            <a:avLst/>
          </a:prstGeom>
        </p:spPr>
      </p:pic>
      <p:sp>
        <p:nvSpPr>
          <p:cNvPr id="29" name="Arrow: Right 28">
            <a:extLst>
              <a:ext uri="{FF2B5EF4-FFF2-40B4-BE49-F238E27FC236}">
                <a16:creationId xmlns:a16="http://schemas.microsoft.com/office/drawing/2014/main" id="{37F6ABB0-7C3C-3274-9AC5-00B7EAD9E939}"/>
              </a:ext>
            </a:extLst>
          </p:cNvPr>
          <p:cNvSpPr/>
          <p:nvPr/>
        </p:nvSpPr>
        <p:spPr>
          <a:xfrm rot="5400000">
            <a:off x="11169778" y="2141616"/>
            <a:ext cx="129773" cy="124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1BB88314-3026-204B-545A-F53AAE395617}"/>
              </a:ext>
            </a:extLst>
          </p:cNvPr>
          <p:cNvSpPr/>
          <p:nvPr/>
        </p:nvSpPr>
        <p:spPr>
          <a:xfrm rot="5400000">
            <a:off x="11293025" y="3924067"/>
            <a:ext cx="129773" cy="124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281A3273-2DEE-2A04-DD7C-34C1BF620D82}"/>
              </a:ext>
            </a:extLst>
          </p:cNvPr>
          <p:cNvPicPr>
            <a:picLocks noChangeAspect="1"/>
          </p:cNvPicPr>
          <p:nvPr/>
        </p:nvPicPr>
        <p:blipFill>
          <a:blip r:embed="rId14"/>
          <a:stretch>
            <a:fillRect/>
          </a:stretch>
        </p:blipFill>
        <p:spPr>
          <a:xfrm>
            <a:off x="10805694" y="4109479"/>
            <a:ext cx="1209844" cy="502841"/>
          </a:xfrm>
          <a:prstGeom prst="rect">
            <a:avLst/>
          </a:prstGeom>
        </p:spPr>
      </p:pic>
    </p:spTree>
    <p:extLst>
      <p:ext uri="{BB962C8B-B14F-4D97-AF65-F5344CB8AC3E}">
        <p14:creationId xmlns:p14="http://schemas.microsoft.com/office/powerpoint/2010/main" val="3622994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36E10-A322-2DFA-8EC5-C124E2DDE0D7}"/>
              </a:ext>
            </a:extLst>
          </p:cNvPr>
          <p:cNvPicPr>
            <a:picLocks noChangeAspect="1"/>
          </p:cNvPicPr>
          <p:nvPr/>
        </p:nvPicPr>
        <p:blipFill>
          <a:blip r:embed="rId2"/>
          <a:stretch>
            <a:fillRect/>
          </a:stretch>
        </p:blipFill>
        <p:spPr>
          <a:xfrm>
            <a:off x="14465" y="51851"/>
            <a:ext cx="4885762" cy="2794213"/>
          </a:xfrm>
          <a:prstGeom prst="rect">
            <a:avLst/>
          </a:prstGeom>
        </p:spPr>
      </p:pic>
      <p:cxnSp>
        <p:nvCxnSpPr>
          <p:cNvPr id="6" name="Straight Connector 5">
            <a:extLst>
              <a:ext uri="{FF2B5EF4-FFF2-40B4-BE49-F238E27FC236}">
                <a16:creationId xmlns:a16="http://schemas.microsoft.com/office/drawing/2014/main" id="{BE89ED28-06A5-9DA0-7ED5-DE68E1980790}"/>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65E24345-C109-7F52-B186-CFBBBCBEBD07}"/>
              </a:ext>
            </a:extLst>
          </p:cNvPr>
          <p:cNvPicPr>
            <a:picLocks noChangeAspect="1"/>
          </p:cNvPicPr>
          <p:nvPr/>
        </p:nvPicPr>
        <p:blipFill>
          <a:blip r:embed="rId3"/>
          <a:stretch>
            <a:fillRect/>
          </a:stretch>
        </p:blipFill>
        <p:spPr>
          <a:xfrm>
            <a:off x="4221067" y="4090986"/>
            <a:ext cx="1791614" cy="2534789"/>
          </a:xfrm>
          <a:prstGeom prst="rect">
            <a:avLst/>
          </a:prstGeom>
        </p:spPr>
      </p:pic>
      <p:pic>
        <p:nvPicPr>
          <p:cNvPr id="9" name="Picture 8">
            <a:extLst>
              <a:ext uri="{FF2B5EF4-FFF2-40B4-BE49-F238E27FC236}">
                <a16:creationId xmlns:a16="http://schemas.microsoft.com/office/drawing/2014/main" id="{6B946696-5203-EC54-A7D7-7534BAAE7122}"/>
              </a:ext>
            </a:extLst>
          </p:cNvPr>
          <p:cNvPicPr>
            <a:picLocks noChangeAspect="1"/>
          </p:cNvPicPr>
          <p:nvPr/>
        </p:nvPicPr>
        <p:blipFill>
          <a:blip r:embed="rId4"/>
          <a:stretch>
            <a:fillRect/>
          </a:stretch>
        </p:blipFill>
        <p:spPr>
          <a:xfrm>
            <a:off x="4304386" y="6619141"/>
            <a:ext cx="1421703" cy="115291"/>
          </a:xfrm>
          <a:prstGeom prst="rect">
            <a:avLst/>
          </a:prstGeom>
        </p:spPr>
      </p:pic>
      <p:pic>
        <p:nvPicPr>
          <p:cNvPr id="10" name="Picture 9">
            <a:extLst>
              <a:ext uri="{FF2B5EF4-FFF2-40B4-BE49-F238E27FC236}">
                <a16:creationId xmlns:a16="http://schemas.microsoft.com/office/drawing/2014/main" id="{DBC686A9-2A97-78A9-F4D5-8E0EEC7FD3F5}"/>
              </a:ext>
            </a:extLst>
          </p:cNvPr>
          <p:cNvPicPr>
            <a:picLocks noChangeAspect="1"/>
          </p:cNvPicPr>
          <p:nvPr/>
        </p:nvPicPr>
        <p:blipFill>
          <a:blip r:embed="rId5"/>
          <a:stretch>
            <a:fillRect/>
          </a:stretch>
        </p:blipFill>
        <p:spPr>
          <a:xfrm>
            <a:off x="4234131" y="6630731"/>
            <a:ext cx="132738" cy="103701"/>
          </a:xfrm>
          <a:prstGeom prst="rect">
            <a:avLst/>
          </a:prstGeom>
        </p:spPr>
      </p:pic>
      <p:pic>
        <p:nvPicPr>
          <p:cNvPr id="11" name="Picture 10">
            <a:extLst>
              <a:ext uri="{FF2B5EF4-FFF2-40B4-BE49-F238E27FC236}">
                <a16:creationId xmlns:a16="http://schemas.microsoft.com/office/drawing/2014/main" id="{36487C7D-E13A-97DE-FB8E-98A23BD6E1A6}"/>
              </a:ext>
            </a:extLst>
          </p:cNvPr>
          <p:cNvPicPr>
            <a:picLocks noChangeAspect="1"/>
          </p:cNvPicPr>
          <p:nvPr/>
        </p:nvPicPr>
        <p:blipFill>
          <a:blip r:embed="rId6"/>
          <a:stretch>
            <a:fillRect/>
          </a:stretch>
        </p:blipFill>
        <p:spPr>
          <a:xfrm>
            <a:off x="190408" y="3161367"/>
            <a:ext cx="4176461" cy="3560701"/>
          </a:xfrm>
          <a:prstGeom prst="rect">
            <a:avLst/>
          </a:prstGeom>
        </p:spPr>
      </p:pic>
      <p:pic>
        <p:nvPicPr>
          <p:cNvPr id="12" name="Picture 11">
            <a:extLst>
              <a:ext uri="{FF2B5EF4-FFF2-40B4-BE49-F238E27FC236}">
                <a16:creationId xmlns:a16="http://schemas.microsoft.com/office/drawing/2014/main" id="{6BF356D1-2CB3-9909-EC39-508241C511F8}"/>
              </a:ext>
            </a:extLst>
          </p:cNvPr>
          <p:cNvPicPr>
            <a:picLocks noChangeAspect="1"/>
          </p:cNvPicPr>
          <p:nvPr/>
        </p:nvPicPr>
        <p:blipFill>
          <a:blip r:embed="rId7"/>
          <a:stretch>
            <a:fillRect/>
          </a:stretch>
        </p:blipFill>
        <p:spPr>
          <a:xfrm>
            <a:off x="6177470" y="51851"/>
            <a:ext cx="4192658" cy="1111931"/>
          </a:xfrm>
          <a:prstGeom prst="rect">
            <a:avLst/>
          </a:prstGeom>
        </p:spPr>
      </p:pic>
      <p:pic>
        <p:nvPicPr>
          <p:cNvPr id="14" name="Picture 13">
            <a:extLst>
              <a:ext uri="{FF2B5EF4-FFF2-40B4-BE49-F238E27FC236}">
                <a16:creationId xmlns:a16="http://schemas.microsoft.com/office/drawing/2014/main" id="{F482CA6D-1A55-419E-30D7-F068A16E409A}"/>
              </a:ext>
            </a:extLst>
          </p:cNvPr>
          <p:cNvPicPr>
            <a:picLocks noChangeAspect="1"/>
          </p:cNvPicPr>
          <p:nvPr/>
        </p:nvPicPr>
        <p:blipFill>
          <a:blip r:embed="rId8"/>
          <a:stretch>
            <a:fillRect/>
          </a:stretch>
        </p:blipFill>
        <p:spPr>
          <a:xfrm>
            <a:off x="6168586" y="4227747"/>
            <a:ext cx="4760410" cy="1634343"/>
          </a:xfrm>
          <a:prstGeom prst="rect">
            <a:avLst/>
          </a:prstGeom>
        </p:spPr>
      </p:pic>
      <p:pic>
        <p:nvPicPr>
          <p:cNvPr id="15" name="Picture 14">
            <a:extLst>
              <a:ext uri="{FF2B5EF4-FFF2-40B4-BE49-F238E27FC236}">
                <a16:creationId xmlns:a16="http://schemas.microsoft.com/office/drawing/2014/main" id="{DBD8F7E6-3BA7-7095-B128-4A6A51DC23FD}"/>
              </a:ext>
            </a:extLst>
          </p:cNvPr>
          <p:cNvPicPr>
            <a:picLocks noChangeAspect="1"/>
          </p:cNvPicPr>
          <p:nvPr/>
        </p:nvPicPr>
        <p:blipFill>
          <a:blip r:embed="rId9"/>
          <a:stretch>
            <a:fillRect/>
          </a:stretch>
        </p:blipFill>
        <p:spPr>
          <a:xfrm>
            <a:off x="10266217" y="4998027"/>
            <a:ext cx="1637027" cy="1273759"/>
          </a:xfrm>
          <a:prstGeom prst="rect">
            <a:avLst/>
          </a:prstGeom>
        </p:spPr>
      </p:pic>
      <p:pic>
        <p:nvPicPr>
          <p:cNvPr id="16" name="Picture 15">
            <a:extLst>
              <a:ext uri="{FF2B5EF4-FFF2-40B4-BE49-F238E27FC236}">
                <a16:creationId xmlns:a16="http://schemas.microsoft.com/office/drawing/2014/main" id="{3AF022A7-B406-EFEE-58E7-ACFC9C0E513A}"/>
              </a:ext>
            </a:extLst>
          </p:cNvPr>
          <p:cNvPicPr>
            <a:picLocks noChangeAspect="1"/>
          </p:cNvPicPr>
          <p:nvPr/>
        </p:nvPicPr>
        <p:blipFill>
          <a:blip r:embed="rId10"/>
          <a:stretch>
            <a:fillRect/>
          </a:stretch>
        </p:blipFill>
        <p:spPr>
          <a:xfrm>
            <a:off x="6177470" y="6271786"/>
            <a:ext cx="3582492" cy="534363"/>
          </a:xfrm>
          <a:prstGeom prst="rect">
            <a:avLst/>
          </a:prstGeom>
        </p:spPr>
      </p:pic>
      <p:sp>
        <p:nvSpPr>
          <p:cNvPr id="17" name="Arrow: Right 16">
            <a:extLst>
              <a:ext uri="{FF2B5EF4-FFF2-40B4-BE49-F238E27FC236}">
                <a16:creationId xmlns:a16="http://schemas.microsoft.com/office/drawing/2014/main" id="{C279FE2D-D05B-5F9A-7DA7-4C798F786929}"/>
              </a:ext>
            </a:extLst>
          </p:cNvPr>
          <p:cNvSpPr/>
          <p:nvPr/>
        </p:nvSpPr>
        <p:spPr>
          <a:xfrm rot="5400000">
            <a:off x="7314277" y="3959474"/>
            <a:ext cx="129773" cy="124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3E4047D7-8616-F348-C795-56C0AF2A1057}"/>
              </a:ext>
            </a:extLst>
          </p:cNvPr>
          <p:cNvSpPr/>
          <p:nvPr/>
        </p:nvSpPr>
        <p:spPr>
          <a:xfrm>
            <a:off x="3633510" y="5634148"/>
            <a:ext cx="129773" cy="124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38A149B-9441-9974-F2A0-EFC70816FEB9}"/>
              </a:ext>
            </a:extLst>
          </p:cNvPr>
          <p:cNvPicPr>
            <a:picLocks noChangeAspect="1"/>
          </p:cNvPicPr>
          <p:nvPr/>
        </p:nvPicPr>
        <p:blipFill>
          <a:blip r:embed="rId11"/>
          <a:stretch>
            <a:fillRect/>
          </a:stretch>
        </p:blipFill>
        <p:spPr>
          <a:xfrm>
            <a:off x="6213178" y="1210992"/>
            <a:ext cx="3076294" cy="880977"/>
          </a:xfrm>
          <a:prstGeom prst="rect">
            <a:avLst/>
          </a:prstGeom>
        </p:spPr>
      </p:pic>
      <p:pic>
        <p:nvPicPr>
          <p:cNvPr id="7" name="Picture 6">
            <a:extLst>
              <a:ext uri="{FF2B5EF4-FFF2-40B4-BE49-F238E27FC236}">
                <a16:creationId xmlns:a16="http://schemas.microsoft.com/office/drawing/2014/main" id="{ADE3BAE9-A6D1-1F8C-2B9E-57425262A4A0}"/>
              </a:ext>
            </a:extLst>
          </p:cNvPr>
          <p:cNvPicPr>
            <a:picLocks noChangeAspect="1"/>
          </p:cNvPicPr>
          <p:nvPr/>
        </p:nvPicPr>
        <p:blipFill>
          <a:blip r:embed="rId12"/>
          <a:stretch>
            <a:fillRect/>
          </a:stretch>
        </p:blipFill>
        <p:spPr>
          <a:xfrm>
            <a:off x="6101003" y="2125530"/>
            <a:ext cx="5698382" cy="1780100"/>
          </a:xfrm>
          <a:prstGeom prst="rect">
            <a:avLst/>
          </a:prstGeom>
        </p:spPr>
      </p:pic>
      <p:pic>
        <p:nvPicPr>
          <p:cNvPr id="20" name="Picture 19">
            <a:extLst>
              <a:ext uri="{FF2B5EF4-FFF2-40B4-BE49-F238E27FC236}">
                <a16:creationId xmlns:a16="http://schemas.microsoft.com/office/drawing/2014/main" id="{87D98971-FEE7-5B9C-EB58-FC2B3559A860}"/>
              </a:ext>
            </a:extLst>
          </p:cNvPr>
          <p:cNvPicPr>
            <a:picLocks noChangeAspect="1"/>
          </p:cNvPicPr>
          <p:nvPr/>
        </p:nvPicPr>
        <p:blipFill>
          <a:blip r:embed="rId13"/>
          <a:stretch>
            <a:fillRect/>
          </a:stretch>
        </p:blipFill>
        <p:spPr>
          <a:xfrm>
            <a:off x="6143151" y="3872802"/>
            <a:ext cx="1036177" cy="312590"/>
          </a:xfrm>
          <a:prstGeom prst="rect">
            <a:avLst/>
          </a:prstGeom>
        </p:spPr>
      </p:pic>
    </p:spTree>
    <p:extLst>
      <p:ext uri="{BB962C8B-B14F-4D97-AF65-F5344CB8AC3E}">
        <p14:creationId xmlns:p14="http://schemas.microsoft.com/office/powerpoint/2010/main" val="6609837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AEDBBE5F-1595-51EA-D7A8-91A511E13747}"/>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pic>
        <p:nvPicPr>
          <p:cNvPr id="25" name="Picture 24">
            <a:extLst>
              <a:ext uri="{FF2B5EF4-FFF2-40B4-BE49-F238E27FC236}">
                <a16:creationId xmlns:a16="http://schemas.microsoft.com/office/drawing/2014/main" id="{4A9EA7F9-232F-5976-7A05-80CBF3B3EA19}"/>
              </a:ext>
            </a:extLst>
          </p:cNvPr>
          <p:cNvPicPr>
            <a:picLocks noChangeAspect="1"/>
          </p:cNvPicPr>
          <p:nvPr/>
        </p:nvPicPr>
        <p:blipFill>
          <a:blip r:embed="rId2"/>
          <a:stretch>
            <a:fillRect/>
          </a:stretch>
        </p:blipFill>
        <p:spPr>
          <a:xfrm>
            <a:off x="83988" y="214305"/>
            <a:ext cx="4907962" cy="2643002"/>
          </a:xfrm>
          <a:prstGeom prst="rect">
            <a:avLst/>
          </a:prstGeom>
        </p:spPr>
      </p:pic>
      <p:pic>
        <p:nvPicPr>
          <p:cNvPr id="26" name="Picture 25">
            <a:extLst>
              <a:ext uri="{FF2B5EF4-FFF2-40B4-BE49-F238E27FC236}">
                <a16:creationId xmlns:a16="http://schemas.microsoft.com/office/drawing/2014/main" id="{E9FDD1F0-84BF-D082-0064-108F4A3843F0}"/>
              </a:ext>
            </a:extLst>
          </p:cNvPr>
          <p:cNvPicPr>
            <a:picLocks noChangeAspect="1"/>
          </p:cNvPicPr>
          <p:nvPr/>
        </p:nvPicPr>
        <p:blipFill>
          <a:blip r:embed="rId3"/>
          <a:stretch>
            <a:fillRect/>
          </a:stretch>
        </p:blipFill>
        <p:spPr>
          <a:xfrm>
            <a:off x="3272025" y="992321"/>
            <a:ext cx="2761129" cy="1086970"/>
          </a:xfrm>
          <a:prstGeom prst="rect">
            <a:avLst/>
          </a:prstGeom>
        </p:spPr>
      </p:pic>
      <p:pic>
        <p:nvPicPr>
          <p:cNvPr id="27" name="Picture 26">
            <a:extLst>
              <a:ext uri="{FF2B5EF4-FFF2-40B4-BE49-F238E27FC236}">
                <a16:creationId xmlns:a16="http://schemas.microsoft.com/office/drawing/2014/main" id="{A7B50D32-4F58-E67F-FA6D-E06D89207F45}"/>
              </a:ext>
            </a:extLst>
          </p:cNvPr>
          <p:cNvPicPr>
            <a:picLocks noChangeAspect="1"/>
          </p:cNvPicPr>
          <p:nvPr/>
        </p:nvPicPr>
        <p:blipFill>
          <a:blip r:embed="rId4"/>
          <a:stretch>
            <a:fillRect/>
          </a:stretch>
        </p:blipFill>
        <p:spPr>
          <a:xfrm>
            <a:off x="1268739" y="2159346"/>
            <a:ext cx="4795838" cy="897940"/>
          </a:xfrm>
          <a:prstGeom prst="rect">
            <a:avLst/>
          </a:prstGeom>
        </p:spPr>
      </p:pic>
      <p:pic>
        <p:nvPicPr>
          <p:cNvPr id="28" name="Picture 27">
            <a:extLst>
              <a:ext uri="{FF2B5EF4-FFF2-40B4-BE49-F238E27FC236}">
                <a16:creationId xmlns:a16="http://schemas.microsoft.com/office/drawing/2014/main" id="{F0223CF2-B891-9AC7-BACB-B971EED053C3}"/>
              </a:ext>
            </a:extLst>
          </p:cNvPr>
          <p:cNvPicPr>
            <a:picLocks noChangeAspect="1"/>
          </p:cNvPicPr>
          <p:nvPr/>
        </p:nvPicPr>
        <p:blipFill>
          <a:blip r:embed="rId5"/>
          <a:stretch>
            <a:fillRect/>
          </a:stretch>
        </p:blipFill>
        <p:spPr>
          <a:xfrm>
            <a:off x="83988" y="3366562"/>
            <a:ext cx="3992877" cy="2295845"/>
          </a:xfrm>
          <a:prstGeom prst="rect">
            <a:avLst/>
          </a:prstGeom>
        </p:spPr>
      </p:pic>
      <p:pic>
        <p:nvPicPr>
          <p:cNvPr id="29" name="Picture 28">
            <a:extLst>
              <a:ext uri="{FF2B5EF4-FFF2-40B4-BE49-F238E27FC236}">
                <a16:creationId xmlns:a16="http://schemas.microsoft.com/office/drawing/2014/main" id="{8EB4FFF7-A964-D13B-A2FB-1E78D52AFE56}"/>
              </a:ext>
            </a:extLst>
          </p:cNvPr>
          <p:cNvPicPr>
            <a:picLocks noChangeAspect="1"/>
          </p:cNvPicPr>
          <p:nvPr/>
        </p:nvPicPr>
        <p:blipFill>
          <a:blip r:embed="rId6"/>
          <a:stretch>
            <a:fillRect/>
          </a:stretch>
        </p:blipFill>
        <p:spPr>
          <a:xfrm>
            <a:off x="3769745" y="3635172"/>
            <a:ext cx="2200563" cy="885949"/>
          </a:xfrm>
          <a:prstGeom prst="rect">
            <a:avLst/>
          </a:prstGeom>
        </p:spPr>
      </p:pic>
      <p:pic>
        <p:nvPicPr>
          <p:cNvPr id="30" name="Picture 29">
            <a:extLst>
              <a:ext uri="{FF2B5EF4-FFF2-40B4-BE49-F238E27FC236}">
                <a16:creationId xmlns:a16="http://schemas.microsoft.com/office/drawing/2014/main" id="{C9F04160-6A07-EF84-C7B9-004017B64958}"/>
              </a:ext>
            </a:extLst>
          </p:cNvPr>
          <p:cNvPicPr>
            <a:picLocks noChangeAspect="1"/>
          </p:cNvPicPr>
          <p:nvPr/>
        </p:nvPicPr>
        <p:blipFill>
          <a:blip r:embed="rId7"/>
          <a:stretch>
            <a:fillRect/>
          </a:stretch>
        </p:blipFill>
        <p:spPr>
          <a:xfrm>
            <a:off x="3769745" y="4672231"/>
            <a:ext cx="2043049" cy="767592"/>
          </a:xfrm>
          <a:prstGeom prst="rect">
            <a:avLst/>
          </a:prstGeom>
        </p:spPr>
      </p:pic>
      <p:pic>
        <p:nvPicPr>
          <p:cNvPr id="31" name="Picture 30">
            <a:extLst>
              <a:ext uri="{FF2B5EF4-FFF2-40B4-BE49-F238E27FC236}">
                <a16:creationId xmlns:a16="http://schemas.microsoft.com/office/drawing/2014/main" id="{7F0E375A-0083-883D-2112-38CF6EB009CE}"/>
              </a:ext>
            </a:extLst>
          </p:cNvPr>
          <p:cNvPicPr>
            <a:picLocks noChangeAspect="1"/>
          </p:cNvPicPr>
          <p:nvPr/>
        </p:nvPicPr>
        <p:blipFill>
          <a:blip r:embed="rId8"/>
          <a:stretch>
            <a:fillRect/>
          </a:stretch>
        </p:blipFill>
        <p:spPr>
          <a:xfrm>
            <a:off x="70825" y="5579172"/>
            <a:ext cx="5776492" cy="885949"/>
          </a:xfrm>
          <a:prstGeom prst="rect">
            <a:avLst/>
          </a:prstGeom>
        </p:spPr>
      </p:pic>
      <p:pic>
        <p:nvPicPr>
          <p:cNvPr id="33" name="Picture 32">
            <a:extLst>
              <a:ext uri="{FF2B5EF4-FFF2-40B4-BE49-F238E27FC236}">
                <a16:creationId xmlns:a16="http://schemas.microsoft.com/office/drawing/2014/main" id="{35FF1EBF-773F-DD1A-12ED-71DC9B3953DF}"/>
              </a:ext>
            </a:extLst>
          </p:cNvPr>
          <p:cNvPicPr>
            <a:picLocks noChangeAspect="1"/>
          </p:cNvPicPr>
          <p:nvPr/>
        </p:nvPicPr>
        <p:blipFill>
          <a:blip r:embed="rId9"/>
          <a:stretch>
            <a:fillRect/>
          </a:stretch>
        </p:blipFill>
        <p:spPr>
          <a:xfrm>
            <a:off x="10048511" y="817254"/>
            <a:ext cx="2023772" cy="1564849"/>
          </a:xfrm>
          <a:prstGeom prst="rect">
            <a:avLst/>
          </a:prstGeom>
        </p:spPr>
      </p:pic>
      <p:pic>
        <p:nvPicPr>
          <p:cNvPr id="34" name="Picture 33">
            <a:extLst>
              <a:ext uri="{FF2B5EF4-FFF2-40B4-BE49-F238E27FC236}">
                <a16:creationId xmlns:a16="http://schemas.microsoft.com/office/drawing/2014/main" id="{E3F8E6BA-DD20-25DF-9AB0-476926BB1EEF}"/>
              </a:ext>
            </a:extLst>
          </p:cNvPr>
          <p:cNvPicPr>
            <a:picLocks noChangeAspect="1"/>
          </p:cNvPicPr>
          <p:nvPr/>
        </p:nvPicPr>
        <p:blipFill>
          <a:blip r:embed="rId10"/>
          <a:stretch>
            <a:fillRect/>
          </a:stretch>
        </p:blipFill>
        <p:spPr>
          <a:xfrm>
            <a:off x="6158847" y="2324888"/>
            <a:ext cx="4260714" cy="755234"/>
          </a:xfrm>
          <a:prstGeom prst="rect">
            <a:avLst/>
          </a:prstGeom>
        </p:spPr>
      </p:pic>
      <p:pic>
        <p:nvPicPr>
          <p:cNvPr id="35" name="Picture 34">
            <a:extLst>
              <a:ext uri="{FF2B5EF4-FFF2-40B4-BE49-F238E27FC236}">
                <a16:creationId xmlns:a16="http://schemas.microsoft.com/office/drawing/2014/main" id="{267C1FCF-C144-B7F7-77B1-9080B4D05563}"/>
              </a:ext>
            </a:extLst>
          </p:cNvPr>
          <p:cNvPicPr>
            <a:picLocks noChangeAspect="1"/>
          </p:cNvPicPr>
          <p:nvPr/>
        </p:nvPicPr>
        <p:blipFill>
          <a:blip r:embed="rId11"/>
          <a:stretch>
            <a:fillRect/>
          </a:stretch>
        </p:blipFill>
        <p:spPr>
          <a:xfrm>
            <a:off x="6216310" y="3289114"/>
            <a:ext cx="5891702" cy="1564849"/>
          </a:xfrm>
          <a:prstGeom prst="rect">
            <a:avLst/>
          </a:prstGeom>
        </p:spPr>
      </p:pic>
      <p:pic>
        <p:nvPicPr>
          <p:cNvPr id="36" name="Picture 35">
            <a:extLst>
              <a:ext uri="{FF2B5EF4-FFF2-40B4-BE49-F238E27FC236}">
                <a16:creationId xmlns:a16="http://schemas.microsoft.com/office/drawing/2014/main" id="{43D4B132-1A40-5963-07AE-6C652563C184}"/>
              </a:ext>
            </a:extLst>
          </p:cNvPr>
          <p:cNvPicPr>
            <a:picLocks noChangeAspect="1"/>
          </p:cNvPicPr>
          <p:nvPr/>
        </p:nvPicPr>
        <p:blipFill>
          <a:blip r:embed="rId12"/>
          <a:stretch>
            <a:fillRect/>
          </a:stretch>
        </p:blipFill>
        <p:spPr>
          <a:xfrm>
            <a:off x="9854832" y="3557795"/>
            <a:ext cx="1686160" cy="1505160"/>
          </a:xfrm>
          <a:prstGeom prst="rect">
            <a:avLst/>
          </a:prstGeom>
        </p:spPr>
      </p:pic>
      <p:pic>
        <p:nvPicPr>
          <p:cNvPr id="37" name="Picture 36">
            <a:extLst>
              <a:ext uri="{FF2B5EF4-FFF2-40B4-BE49-F238E27FC236}">
                <a16:creationId xmlns:a16="http://schemas.microsoft.com/office/drawing/2014/main" id="{89EF2453-53F5-9699-3874-1910E8BAB308}"/>
              </a:ext>
            </a:extLst>
          </p:cNvPr>
          <p:cNvPicPr>
            <a:picLocks noChangeAspect="1"/>
          </p:cNvPicPr>
          <p:nvPr/>
        </p:nvPicPr>
        <p:blipFill>
          <a:blip r:embed="rId13"/>
          <a:stretch>
            <a:fillRect/>
          </a:stretch>
        </p:blipFill>
        <p:spPr>
          <a:xfrm>
            <a:off x="6335761" y="5454067"/>
            <a:ext cx="3951473" cy="1326420"/>
          </a:xfrm>
          <a:prstGeom prst="rect">
            <a:avLst/>
          </a:prstGeom>
        </p:spPr>
      </p:pic>
      <p:pic>
        <p:nvPicPr>
          <p:cNvPr id="3" name="Picture 2">
            <a:extLst>
              <a:ext uri="{FF2B5EF4-FFF2-40B4-BE49-F238E27FC236}">
                <a16:creationId xmlns:a16="http://schemas.microsoft.com/office/drawing/2014/main" id="{15C531B5-87B0-AA73-CB4A-253D7FE511E2}"/>
              </a:ext>
            </a:extLst>
          </p:cNvPr>
          <p:cNvPicPr>
            <a:picLocks noChangeAspect="1"/>
          </p:cNvPicPr>
          <p:nvPr/>
        </p:nvPicPr>
        <p:blipFill>
          <a:blip r:embed="rId14"/>
          <a:stretch>
            <a:fillRect/>
          </a:stretch>
        </p:blipFill>
        <p:spPr>
          <a:xfrm>
            <a:off x="6158847" y="214304"/>
            <a:ext cx="3826818" cy="1901591"/>
          </a:xfrm>
          <a:prstGeom prst="rect">
            <a:avLst/>
          </a:prstGeom>
        </p:spPr>
      </p:pic>
    </p:spTree>
    <p:extLst>
      <p:ext uri="{BB962C8B-B14F-4D97-AF65-F5344CB8AC3E}">
        <p14:creationId xmlns:p14="http://schemas.microsoft.com/office/powerpoint/2010/main" val="154670240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pattFill prst="pct25">
          <a:fgClr>
            <a:schemeClr val="bg1"/>
          </a:fgClr>
          <a:bgClr>
            <a:schemeClr val="bg1"/>
          </a:bgClr>
        </a:patt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2D58542-8A3D-56F5-E75F-01E8699F3D4C}"/>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pic>
        <p:nvPicPr>
          <p:cNvPr id="23" name="Picture 22">
            <a:extLst>
              <a:ext uri="{FF2B5EF4-FFF2-40B4-BE49-F238E27FC236}">
                <a16:creationId xmlns:a16="http://schemas.microsoft.com/office/drawing/2014/main" id="{80DF9D20-B4F1-6A2B-E424-7F7515451636}"/>
              </a:ext>
            </a:extLst>
          </p:cNvPr>
          <p:cNvPicPr>
            <a:picLocks noChangeAspect="1"/>
          </p:cNvPicPr>
          <p:nvPr/>
        </p:nvPicPr>
        <p:blipFill>
          <a:blip r:embed="rId2"/>
          <a:stretch>
            <a:fillRect/>
          </a:stretch>
        </p:blipFill>
        <p:spPr>
          <a:xfrm>
            <a:off x="63022" y="0"/>
            <a:ext cx="4451925" cy="1884218"/>
          </a:xfrm>
          <a:prstGeom prst="rect">
            <a:avLst/>
          </a:prstGeom>
        </p:spPr>
      </p:pic>
      <p:pic>
        <p:nvPicPr>
          <p:cNvPr id="24" name="Picture 23">
            <a:extLst>
              <a:ext uri="{FF2B5EF4-FFF2-40B4-BE49-F238E27FC236}">
                <a16:creationId xmlns:a16="http://schemas.microsoft.com/office/drawing/2014/main" id="{DD890FBE-5B04-1456-E01A-E7AE843D87B8}"/>
              </a:ext>
            </a:extLst>
          </p:cNvPr>
          <p:cNvPicPr>
            <a:picLocks noChangeAspect="1"/>
          </p:cNvPicPr>
          <p:nvPr/>
        </p:nvPicPr>
        <p:blipFill>
          <a:blip r:embed="rId3"/>
          <a:stretch>
            <a:fillRect/>
          </a:stretch>
        </p:blipFill>
        <p:spPr>
          <a:xfrm>
            <a:off x="2360433" y="1294254"/>
            <a:ext cx="3500577" cy="1026709"/>
          </a:xfrm>
          <a:prstGeom prst="rect">
            <a:avLst/>
          </a:prstGeom>
        </p:spPr>
      </p:pic>
      <p:pic>
        <p:nvPicPr>
          <p:cNvPr id="25" name="Picture 24">
            <a:extLst>
              <a:ext uri="{FF2B5EF4-FFF2-40B4-BE49-F238E27FC236}">
                <a16:creationId xmlns:a16="http://schemas.microsoft.com/office/drawing/2014/main" id="{7007E912-AFBC-EEBF-271C-E6E1B966A1E0}"/>
              </a:ext>
            </a:extLst>
          </p:cNvPr>
          <p:cNvPicPr>
            <a:picLocks noChangeAspect="1"/>
          </p:cNvPicPr>
          <p:nvPr/>
        </p:nvPicPr>
        <p:blipFill>
          <a:blip r:embed="rId4"/>
          <a:stretch>
            <a:fillRect/>
          </a:stretch>
        </p:blipFill>
        <p:spPr>
          <a:xfrm>
            <a:off x="63022" y="2310992"/>
            <a:ext cx="4876800" cy="691253"/>
          </a:xfrm>
          <a:prstGeom prst="rect">
            <a:avLst/>
          </a:prstGeom>
        </p:spPr>
      </p:pic>
      <p:pic>
        <p:nvPicPr>
          <p:cNvPr id="42" name="Picture 41">
            <a:extLst>
              <a:ext uri="{FF2B5EF4-FFF2-40B4-BE49-F238E27FC236}">
                <a16:creationId xmlns:a16="http://schemas.microsoft.com/office/drawing/2014/main" id="{3D020BB7-A90A-134A-F03D-945E6EFA4A50}"/>
              </a:ext>
            </a:extLst>
          </p:cNvPr>
          <p:cNvPicPr>
            <a:picLocks noChangeAspect="1"/>
          </p:cNvPicPr>
          <p:nvPr/>
        </p:nvPicPr>
        <p:blipFill>
          <a:blip r:embed="rId5"/>
          <a:stretch>
            <a:fillRect/>
          </a:stretch>
        </p:blipFill>
        <p:spPr>
          <a:xfrm>
            <a:off x="63022" y="3002245"/>
            <a:ext cx="6000489" cy="2412783"/>
          </a:xfrm>
          <a:prstGeom prst="rect">
            <a:avLst/>
          </a:prstGeom>
        </p:spPr>
      </p:pic>
      <p:pic>
        <p:nvPicPr>
          <p:cNvPr id="44" name="Picture 43">
            <a:extLst>
              <a:ext uri="{FF2B5EF4-FFF2-40B4-BE49-F238E27FC236}">
                <a16:creationId xmlns:a16="http://schemas.microsoft.com/office/drawing/2014/main" id="{888EE55C-834D-0D4C-C194-6562B63B9019}"/>
              </a:ext>
            </a:extLst>
          </p:cNvPr>
          <p:cNvPicPr>
            <a:picLocks noChangeAspect="1"/>
          </p:cNvPicPr>
          <p:nvPr/>
        </p:nvPicPr>
        <p:blipFill>
          <a:blip r:embed="rId6"/>
          <a:stretch>
            <a:fillRect/>
          </a:stretch>
        </p:blipFill>
        <p:spPr>
          <a:xfrm>
            <a:off x="63021" y="5415028"/>
            <a:ext cx="6000487" cy="1194636"/>
          </a:xfrm>
          <a:prstGeom prst="rect">
            <a:avLst/>
          </a:prstGeom>
        </p:spPr>
      </p:pic>
      <p:sp>
        <p:nvSpPr>
          <p:cNvPr id="45" name="TextBox 44">
            <a:extLst>
              <a:ext uri="{FF2B5EF4-FFF2-40B4-BE49-F238E27FC236}">
                <a16:creationId xmlns:a16="http://schemas.microsoft.com/office/drawing/2014/main" id="{E4CCEE93-BCF6-306A-7F1B-6D9CF5748158}"/>
              </a:ext>
            </a:extLst>
          </p:cNvPr>
          <p:cNvSpPr txBox="1"/>
          <p:nvPr/>
        </p:nvSpPr>
        <p:spPr>
          <a:xfrm>
            <a:off x="6266329" y="31376"/>
            <a:ext cx="5540185" cy="338554"/>
          </a:xfrm>
          <a:prstGeom prst="rect">
            <a:avLst/>
          </a:prstGeom>
          <a:noFill/>
        </p:spPr>
        <p:txBody>
          <a:bodyPr wrap="square" rtlCol="0">
            <a:spAutoFit/>
          </a:bodyPr>
          <a:lstStyle/>
          <a:p>
            <a:r>
              <a:rPr lang="en-IN" sz="1600" b="1" dirty="0"/>
              <a:t>For Deeper Analysis and Visualization, we will use Power BI</a:t>
            </a:r>
          </a:p>
        </p:txBody>
      </p:sp>
      <p:sp>
        <p:nvSpPr>
          <p:cNvPr id="46" name="TextBox 45">
            <a:extLst>
              <a:ext uri="{FF2B5EF4-FFF2-40B4-BE49-F238E27FC236}">
                <a16:creationId xmlns:a16="http://schemas.microsoft.com/office/drawing/2014/main" id="{D28FDB15-EBC5-BF99-46A6-65EC33153087}"/>
              </a:ext>
            </a:extLst>
          </p:cNvPr>
          <p:cNvSpPr txBox="1"/>
          <p:nvPr/>
        </p:nvSpPr>
        <p:spPr>
          <a:xfrm>
            <a:off x="6314972" y="456632"/>
            <a:ext cx="5540187" cy="1492716"/>
          </a:xfrm>
          <a:prstGeom prst="rect">
            <a:avLst/>
          </a:prstGeom>
          <a:noFill/>
        </p:spPr>
        <p:txBody>
          <a:bodyPr wrap="square" rtlCol="0">
            <a:spAutoFit/>
          </a:bodyPr>
          <a:lstStyle/>
          <a:p>
            <a:r>
              <a:rPr lang="en-IN" sz="1050" dirty="0"/>
              <a:t>💼 </a:t>
            </a:r>
            <a:r>
              <a:rPr lang="en-IN" sz="1050" b="1" dirty="0"/>
              <a:t>1. Load Data into Power BI</a:t>
            </a:r>
            <a:r>
              <a:rPr lang="en-IN" sz="1050" dirty="0"/>
              <a:t>:</a:t>
            </a:r>
          </a:p>
          <a:p>
            <a:endParaRPr lang="en-IN" sz="1050" dirty="0"/>
          </a:p>
          <a:p>
            <a:pPr>
              <a:buFont typeface="Arial" panose="020B0604020202020204" pitchFamily="34" charset="0"/>
              <a:buChar char="•"/>
            </a:pPr>
            <a:r>
              <a:rPr lang="en-IN" sz="1050" dirty="0"/>
              <a:t>Open </a:t>
            </a:r>
            <a:r>
              <a:rPr lang="en-IN" sz="1050" b="1" dirty="0"/>
              <a:t>Power BI Desktop</a:t>
            </a:r>
            <a:r>
              <a:rPr lang="en-IN" sz="1050" dirty="0"/>
              <a:t>.</a:t>
            </a:r>
          </a:p>
          <a:p>
            <a:pPr>
              <a:buFont typeface="Arial" panose="020B0604020202020204" pitchFamily="34" charset="0"/>
              <a:buChar char="•"/>
            </a:pPr>
            <a:r>
              <a:rPr lang="en-IN" sz="1050" dirty="0"/>
              <a:t>Navigate to </a:t>
            </a:r>
            <a:r>
              <a:rPr lang="en-IN" sz="1050" b="1" dirty="0"/>
              <a:t>Home</a:t>
            </a:r>
            <a:r>
              <a:rPr lang="en-IN" sz="1050" dirty="0"/>
              <a:t> &gt; </a:t>
            </a:r>
            <a:r>
              <a:rPr lang="en-IN" sz="1050" b="1" dirty="0"/>
              <a:t>Get Data</a:t>
            </a:r>
            <a:r>
              <a:rPr lang="en-IN" sz="1050" dirty="0"/>
              <a:t>, and choose your data source (Excel, SQL, CSV, etc.).</a:t>
            </a:r>
          </a:p>
          <a:p>
            <a:pPr>
              <a:buFont typeface="Arial" panose="020B0604020202020204" pitchFamily="34" charset="0"/>
              <a:buChar char="•"/>
            </a:pPr>
            <a:r>
              <a:rPr lang="en-IN" sz="1050" dirty="0"/>
              <a:t>Select your file, and click </a:t>
            </a:r>
            <a:r>
              <a:rPr lang="en-IN" sz="1050" b="1" dirty="0"/>
              <a:t>Load</a:t>
            </a:r>
            <a:r>
              <a:rPr lang="en-IN" sz="1050" dirty="0"/>
              <a:t> to bring your data into Power BI. 🚀</a:t>
            </a:r>
          </a:p>
          <a:p>
            <a:pPr>
              <a:buFont typeface="Arial" panose="020B0604020202020204" pitchFamily="34" charset="0"/>
              <a:buChar char="•"/>
            </a:pPr>
            <a:endParaRPr lang="en-IN" sz="1050" dirty="0"/>
          </a:p>
          <a:p>
            <a:endParaRPr lang="en-IN" sz="1000" b="0" dirty="0">
              <a:solidFill>
                <a:srgbClr val="000000"/>
              </a:solidFill>
              <a:effectLst/>
              <a:highlight>
                <a:srgbClr val="FFFFFF"/>
              </a:highlight>
              <a:latin typeface="Consolas" panose="020B0609020204030204" pitchFamily="49" charset="0"/>
            </a:endParaRPr>
          </a:p>
          <a:p>
            <a:endParaRPr lang="en-IN" dirty="0"/>
          </a:p>
        </p:txBody>
      </p:sp>
      <p:pic>
        <p:nvPicPr>
          <p:cNvPr id="50" name="Picture 49">
            <a:extLst>
              <a:ext uri="{FF2B5EF4-FFF2-40B4-BE49-F238E27FC236}">
                <a16:creationId xmlns:a16="http://schemas.microsoft.com/office/drawing/2014/main" id="{B545779F-D5CE-71DB-43CC-4CE870F3B196}"/>
              </a:ext>
            </a:extLst>
          </p:cNvPr>
          <p:cNvPicPr>
            <a:picLocks noChangeAspect="1"/>
          </p:cNvPicPr>
          <p:nvPr/>
        </p:nvPicPr>
        <p:blipFill>
          <a:blip r:embed="rId7"/>
          <a:stretch>
            <a:fillRect/>
          </a:stretch>
        </p:blipFill>
        <p:spPr>
          <a:xfrm>
            <a:off x="6365897" y="1423398"/>
            <a:ext cx="4534230" cy="2140252"/>
          </a:xfrm>
          <a:prstGeom prst="rect">
            <a:avLst/>
          </a:prstGeom>
        </p:spPr>
      </p:pic>
      <p:sp>
        <p:nvSpPr>
          <p:cNvPr id="51" name="TextBox 50">
            <a:extLst>
              <a:ext uri="{FF2B5EF4-FFF2-40B4-BE49-F238E27FC236}">
                <a16:creationId xmlns:a16="http://schemas.microsoft.com/office/drawing/2014/main" id="{4ACF5507-760B-25F0-3DB6-8DA42E9D5F1B}"/>
              </a:ext>
            </a:extLst>
          </p:cNvPr>
          <p:cNvSpPr txBox="1"/>
          <p:nvPr/>
        </p:nvSpPr>
        <p:spPr>
          <a:xfrm>
            <a:off x="6314972" y="3622100"/>
            <a:ext cx="4733364" cy="1223412"/>
          </a:xfrm>
          <a:prstGeom prst="rect">
            <a:avLst/>
          </a:prstGeom>
          <a:noFill/>
        </p:spPr>
        <p:txBody>
          <a:bodyPr wrap="square" rtlCol="0">
            <a:spAutoFit/>
          </a:bodyPr>
          <a:lstStyle/>
          <a:p>
            <a:pPr>
              <a:buFont typeface="Arial" panose="020B0604020202020204" pitchFamily="34" charset="0"/>
              <a:buChar char="•"/>
            </a:pPr>
            <a:endParaRPr lang="en-IN" sz="1050" dirty="0"/>
          </a:p>
          <a:p>
            <a:r>
              <a:rPr lang="en-IN" sz="1050" dirty="0"/>
              <a:t>📏 </a:t>
            </a:r>
            <a:r>
              <a:rPr lang="en-IN" sz="1050" b="1" dirty="0"/>
              <a:t>2. Check and Adjust Data Types</a:t>
            </a:r>
            <a:r>
              <a:rPr lang="en-IN" sz="1050" dirty="0"/>
              <a:t>:</a:t>
            </a:r>
          </a:p>
          <a:p>
            <a:endParaRPr lang="en-IN" sz="1050" dirty="0"/>
          </a:p>
          <a:p>
            <a:pPr>
              <a:buFont typeface="Arial" panose="020B0604020202020204" pitchFamily="34" charset="0"/>
              <a:buChar char="•"/>
            </a:pPr>
            <a:r>
              <a:rPr lang="en-IN" sz="1050" dirty="0"/>
              <a:t>Go to </a:t>
            </a:r>
            <a:r>
              <a:rPr lang="en-IN" sz="1050" b="1" dirty="0"/>
              <a:t>Data View</a:t>
            </a:r>
            <a:r>
              <a:rPr lang="en-IN" sz="1050" dirty="0"/>
              <a:t> (table icon on the left sidebar).</a:t>
            </a:r>
          </a:p>
          <a:p>
            <a:pPr>
              <a:buFont typeface="Arial" panose="020B0604020202020204" pitchFamily="34" charset="0"/>
              <a:buChar char="•"/>
            </a:pPr>
            <a:r>
              <a:rPr lang="en-IN" sz="1050" dirty="0"/>
              <a:t>Review each column to ensure the correct </a:t>
            </a:r>
            <a:r>
              <a:rPr lang="en-IN" sz="1050" b="1" dirty="0"/>
              <a:t>data types</a:t>
            </a:r>
            <a:r>
              <a:rPr lang="en-IN" sz="1050" dirty="0"/>
              <a:t> (e.g., Date, Text, Integer).</a:t>
            </a:r>
          </a:p>
          <a:p>
            <a:pPr>
              <a:buFont typeface="Arial" panose="020B0604020202020204" pitchFamily="34" charset="0"/>
              <a:buChar char="•"/>
            </a:pPr>
            <a:r>
              <a:rPr lang="en-IN" sz="1050" dirty="0"/>
              <a:t>If needed, click on the column and adjust its data type in the </a:t>
            </a:r>
            <a:r>
              <a:rPr lang="en-IN" sz="1050" b="1" dirty="0"/>
              <a:t>Modelling tab</a:t>
            </a:r>
            <a:r>
              <a:rPr lang="en-IN" sz="1050" dirty="0"/>
              <a:t>.</a:t>
            </a:r>
          </a:p>
          <a:p>
            <a:r>
              <a:rPr lang="en-IN" sz="1050" dirty="0"/>
              <a:t>.</a:t>
            </a:r>
          </a:p>
        </p:txBody>
      </p:sp>
      <p:pic>
        <p:nvPicPr>
          <p:cNvPr id="53" name="Picture 52">
            <a:extLst>
              <a:ext uri="{FF2B5EF4-FFF2-40B4-BE49-F238E27FC236}">
                <a16:creationId xmlns:a16="http://schemas.microsoft.com/office/drawing/2014/main" id="{BF2DE73E-17A1-9E64-F7DE-0E2B288093FF}"/>
              </a:ext>
            </a:extLst>
          </p:cNvPr>
          <p:cNvPicPr>
            <a:picLocks noChangeAspect="1"/>
          </p:cNvPicPr>
          <p:nvPr/>
        </p:nvPicPr>
        <p:blipFill>
          <a:blip r:embed="rId8"/>
          <a:stretch>
            <a:fillRect/>
          </a:stretch>
        </p:blipFill>
        <p:spPr>
          <a:xfrm>
            <a:off x="6365897" y="4992568"/>
            <a:ext cx="4518211" cy="1865432"/>
          </a:xfrm>
          <a:prstGeom prst="rect">
            <a:avLst/>
          </a:prstGeom>
        </p:spPr>
      </p:pic>
    </p:spTree>
    <p:extLst>
      <p:ext uri="{BB962C8B-B14F-4D97-AF65-F5344CB8AC3E}">
        <p14:creationId xmlns:p14="http://schemas.microsoft.com/office/powerpoint/2010/main" val="9044067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pattFill prst="pct20">
          <a:fgClr>
            <a:srgbClr val="FFFF00"/>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069B38-5B1F-D554-0009-3C48CF4654B2}"/>
              </a:ext>
            </a:extLst>
          </p:cNvPr>
          <p:cNvSpPr txBox="1"/>
          <p:nvPr/>
        </p:nvSpPr>
        <p:spPr>
          <a:xfrm>
            <a:off x="161364" y="0"/>
            <a:ext cx="4329951" cy="2846933"/>
          </a:xfrm>
          <a:prstGeom prst="rect">
            <a:avLst/>
          </a:prstGeom>
          <a:noFill/>
        </p:spPr>
        <p:txBody>
          <a:bodyPr wrap="square">
            <a:spAutoFit/>
          </a:bodyPr>
          <a:lstStyle/>
          <a:p>
            <a:endParaRPr lang="en-IN" sz="1000" dirty="0"/>
          </a:p>
          <a:p>
            <a:r>
              <a:rPr lang="en-IN" sz="1000" dirty="0"/>
              <a:t>🗓️</a:t>
            </a:r>
            <a:r>
              <a:rPr lang="en-IN" sz="1000" b="1" dirty="0"/>
              <a:t>3. Create a Calendar Table</a:t>
            </a:r>
          </a:p>
          <a:p>
            <a:endParaRPr lang="en-IN" sz="1000" b="1" dirty="0"/>
          </a:p>
          <a:p>
            <a:pPr marL="171450" indent="-171450">
              <a:buFont typeface="Wingdings" panose="05000000000000000000" pitchFamily="2" charset="2"/>
              <a:buChar char="Ø"/>
            </a:pPr>
            <a:r>
              <a:rPr lang="en-IN" sz="1000" dirty="0"/>
              <a:t>Go to the </a:t>
            </a:r>
            <a:r>
              <a:rPr lang="en-IN" sz="1000" b="1" dirty="0"/>
              <a:t>Modelling</a:t>
            </a:r>
            <a:r>
              <a:rPr lang="en-IN" sz="1000" dirty="0"/>
              <a:t> tab and click </a:t>
            </a:r>
            <a:r>
              <a:rPr lang="en-IN" sz="1000" b="1" dirty="0"/>
              <a:t>New Table</a:t>
            </a:r>
            <a:r>
              <a:rPr lang="en-IN" sz="1000" dirty="0"/>
              <a:t>.</a:t>
            </a:r>
          </a:p>
          <a:p>
            <a:pPr marL="171450" indent="-171450">
              <a:buFont typeface="Wingdings" panose="05000000000000000000" pitchFamily="2" charset="2"/>
              <a:buChar char="Ø"/>
            </a:pPr>
            <a:endParaRPr lang="en-IN" sz="1000" dirty="0"/>
          </a:p>
          <a:p>
            <a:pPr marL="171450" indent="-171450">
              <a:buFont typeface="Wingdings" panose="05000000000000000000" pitchFamily="2" charset="2"/>
              <a:buChar char="Ø"/>
            </a:pPr>
            <a:r>
              <a:rPr lang="en-IN" sz="1000" dirty="0"/>
              <a:t>In the formula bar, create a calendar table using the following DAX formula:</a:t>
            </a:r>
          </a:p>
          <a:p>
            <a:pPr>
              <a:buFont typeface="Arial" panose="020B0604020202020204" pitchFamily="34" charset="0"/>
              <a:buChar char="•"/>
            </a:pPr>
            <a:endParaRPr lang="en-IN" sz="900" dirty="0"/>
          </a:p>
          <a:p>
            <a:r>
              <a:rPr lang="en-IN" sz="900" b="0" dirty="0" err="1">
                <a:solidFill>
                  <a:srgbClr val="000000"/>
                </a:solidFill>
                <a:effectLst/>
                <a:highlight>
                  <a:srgbClr val="FFFFFF"/>
                </a:highlight>
                <a:latin typeface="Consolas" panose="020B0609020204030204" pitchFamily="49" charset="0"/>
              </a:rPr>
              <a:t>Calendar_Table</a:t>
            </a:r>
            <a:r>
              <a:rPr lang="en-IN" sz="900" b="0" dirty="0">
                <a:solidFill>
                  <a:srgbClr val="000000"/>
                </a:solidFill>
                <a:effectLst/>
                <a:highlight>
                  <a:srgbClr val="FFFFFF"/>
                </a:highlight>
                <a:latin typeface="Consolas" panose="020B0609020204030204" pitchFamily="49" charset="0"/>
              </a:rPr>
              <a:t> = </a:t>
            </a:r>
          </a:p>
          <a:p>
            <a:r>
              <a:rPr lang="en-IN" sz="900" b="0" dirty="0">
                <a:solidFill>
                  <a:srgbClr val="3165BB"/>
                </a:solidFill>
                <a:effectLst/>
                <a:highlight>
                  <a:srgbClr val="FFFFFF"/>
                </a:highlight>
                <a:latin typeface="Consolas" panose="020B0609020204030204" pitchFamily="49" charset="0"/>
              </a:rPr>
              <a:t>ADDCOLUMNS</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CALENDAR</a:t>
            </a:r>
            <a:r>
              <a:rPr lang="en-IN" sz="900" b="0" dirty="0">
                <a:solidFill>
                  <a:srgbClr val="000000"/>
                </a:solidFill>
                <a:effectLst/>
                <a:highlight>
                  <a:srgbClr val="FFFFFF"/>
                </a:highlight>
                <a:latin typeface="Consolas" panose="020B0609020204030204" pitchFamily="49" charset="0"/>
              </a:rPr>
              <a:t>(</a:t>
            </a:r>
            <a:r>
              <a:rPr lang="en-IN" sz="900" b="0" dirty="0">
                <a:solidFill>
                  <a:srgbClr val="3165BB"/>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2021</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1</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1</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2022</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12</a:t>
            </a:r>
            <a:r>
              <a:rPr lang="en-IN" sz="900" b="0" dirty="0">
                <a:solidFill>
                  <a:srgbClr val="000000"/>
                </a:solidFill>
                <a:effectLst/>
                <a:highlight>
                  <a:srgbClr val="FFFFFF"/>
                </a:highlight>
                <a:latin typeface="Consolas" panose="020B0609020204030204" pitchFamily="49" charset="0"/>
              </a:rPr>
              <a:t>,</a:t>
            </a:r>
            <a:r>
              <a:rPr lang="en-IN" sz="900" b="0" dirty="0">
                <a:solidFill>
                  <a:srgbClr val="098658"/>
                </a:solidFill>
                <a:effectLst/>
                <a:highlight>
                  <a:srgbClr val="FFFFFF"/>
                </a:highlight>
                <a:latin typeface="Consolas" panose="020B0609020204030204" pitchFamily="49" charset="0"/>
              </a:rPr>
              <a:t>31</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"Year"</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YEAR</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a:t>
            </a:r>
            <a:r>
              <a:rPr lang="en-IN" sz="900" b="0" dirty="0" err="1">
                <a:solidFill>
                  <a:srgbClr val="A31515"/>
                </a:solidFill>
                <a:effectLst/>
                <a:highlight>
                  <a:srgbClr val="FFFFFF"/>
                </a:highlight>
                <a:latin typeface="Consolas" panose="020B0609020204030204" pitchFamily="49" charset="0"/>
              </a:rPr>
              <a:t>Month_No</a:t>
            </a:r>
            <a:r>
              <a:rPr lang="en-IN" sz="900" b="0" dirty="0">
                <a:solidFill>
                  <a:srgbClr val="A31515"/>
                </a:solidFill>
                <a:effectLst/>
                <a:highlight>
                  <a:srgbClr val="FFFFFF"/>
                </a:highlight>
                <a:latin typeface="Consolas" panose="020B0609020204030204" pitchFamily="49" charset="0"/>
              </a:rPr>
              <a:t>"</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MONTH</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"Month Name"</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FORMAT</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r>
              <a:rPr lang="en-IN" sz="900" b="0" dirty="0">
                <a:solidFill>
                  <a:srgbClr val="A31515"/>
                </a:solidFill>
                <a:effectLst/>
                <a:highlight>
                  <a:srgbClr val="FFFFFF"/>
                </a:highlight>
                <a:latin typeface="Consolas" panose="020B0609020204030204" pitchFamily="49" charset="0"/>
              </a:rPr>
              <a:t>"MMM"</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"Day"</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DAY</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a:t>
            </a:r>
            <a:r>
              <a:rPr lang="en-IN" sz="900" b="0" dirty="0" err="1">
                <a:solidFill>
                  <a:srgbClr val="A31515"/>
                </a:solidFill>
                <a:effectLst/>
                <a:highlight>
                  <a:srgbClr val="FFFFFF"/>
                </a:highlight>
                <a:latin typeface="Consolas" panose="020B0609020204030204" pitchFamily="49" charset="0"/>
              </a:rPr>
              <a:t>Week_Day</a:t>
            </a:r>
            <a:r>
              <a:rPr lang="en-IN" sz="900" b="0" dirty="0">
                <a:solidFill>
                  <a:srgbClr val="A31515"/>
                </a:solidFill>
                <a:effectLst/>
                <a:highlight>
                  <a:srgbClr val="FFFFFF"/>
                </a:highlight>
                <a:latin typeface="Consolas" panose="020B0609020204030204" pitchFamily="49" charset="0"/>
              </a:rPr>
              <a:t>"</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FORMAT</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r>
              <a:rPr lang="en-IN" sz="900" b="0" dirty="0">
                <a:solidFill>
                  <a:srgbClr val="A31515"/>
                </a:solidFill>
                <a:effectLst/>
                <a:highlight>
                  <a:srgbClr val="FFFFFF"/>
                </a:highlight>
                <a:latin typeface="Consolas" panose="020B0609020204030204" pitchFamily="49" charset="0"/>
              </a:rPr>
              <a:t>"DDD"</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"Quarter"</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QUARTER</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a:t>
            </a:r>
          </a:p>
          <a:p>
            <a:r>
              <a:rPr lang="en-IN" sz="900" b="0" dirty="0">
                <a:solidFill>
                  <a:srgbClr val="000000"/>
                </a:solidFill>
                <a:effectLst/>
                <a:highlight>
                  <a:srgbClr val="FFFFFF"/>
                </a:highlight>
                <a:latin typeface="Consolas" panose="020B0609020204030204" pitchFamily="49" charset="0"/>
              </a:rPr>
              <a:t>    </a:t>
            </a:r>
            <a:r>
              <a:rPr lang="en-IN" sz="900" b="0" dirty="0">
                <a:solidFill>
                  <a:srgbClr val="A31515"/>
                </a:solidFill>
                <a:effectLst/>
                <a:highlight>
                  <a:srgbClr val="FFFFFF"/>
                </a:highlight>
                <a:latin typeface="Consolas" panose="020B0609020204030204" pitchFamily="49" charset="0"/>
              </a:rPr>
              <a:t>"</a:t>
            </a:r>
            <a:r>
              <a:rPr lang="en-IN" sz="900" b="0" dirty="0" err="1">
                <a:solidFill>
                  <a:srgbClr val="A31515"/>
                </a:solidFill>
                <a:effectLst/>
                <a:highlight>
                  <a:srgbClr val="FFFFFF"/>
                </a:highlight>
                <a:latin typeface="Consolas" panose="020B0609020204030204" pitchFamily="49" charset="0"/>
              </a:rPr>
              <a:t>WeekdayNumber</a:t>
            </a:r>
            <a:r>
              <a:rPr lang="en-IN" sz="900" b="0" dirty="0">
                <a:solidFill>
                  <a:srgbClr val="A31515"/>
                </a:solidFill>
                <a:effectLst/>
                <a:highlight>
                  <a:srgbClr val="FFFFFF"/>
                </a:highlight>
                <a:latin typeface="Consolas" panose="020B0609020204030204" pitchFamily="49" charset="0"/>
              </a:rPr>
              <a:t>"</a:t>
            </a:r>
            <a:r>
              <a:rPr lang="en-IN" sz="900" b="0" dirty="0">
                <a:solidFill>
                  <a:srgbClr val="000000"/>
                </a:solidFill>
                <a:effectLst/>
                <a:highlight>
                  <a:srgbClr val="FFFFFF"/>
                </a:highlight>
                <a:latin typeface="Consolas" panose="020B0609020204030204" pitchFamily="49" charset="0"/>
              </a:rPr>
              <a:t>, </a:t>
            </a:r>
            <a:r>
              <a:rPr lang="en-IN" sz="900" b="0" dirty="0">
                <a:solidFill>
                  <a:srgbClr val="3165BB"/>
                </a:solidFill>
                <a:effectLst/>
                <a:highlight>
                  <a:srgbClr val="FFFFFF"/>
                </a:highlight>
                <a:latin typeface="Consolas" panose="020B0609020204030204" pitchFamily="49" charset="0"/>
              </a:rPr>
              <a:t>WEEKDAY</a:t>
            </a:r>
            <a:r>
              <a:rPr lang="en-IN" sz="900" b="0" dirty="0">
                <a:solidFill>
                  <a:srgbClr val="000000"/>
                </a:solidFill>
                <a:effectLst/>
                <a:highlight>
                  <a:srgbClr val="FFFFFF"/>
                </a:highlight>
                <a:latin typeface="Consolas" panose="020B0609020204030204" pitchFamily="49" charset="0"/>
              </a:rPr>
              <a:t>(</a:t>
            </a:r>
            <a:r>
              <a:rPr lang="en-IN" sz="900" b="0" dirty="0">
                <a:solidFill>
                  <a:srgbClr val="001080"/>
                </a:solidFill>
                <a:effectLst/>
                <a:highlight>
                  <a:srgbClr val="FFFFFF"/>
                </a:highlight>
                <a:latin typeface="Consolas" panose="020B0609020204030204" pitchFamily="49" charset="0"/>
              </a:rPr>
              <a:t>[Date]</a:t>
            </a:r>
            <a:r>
              <a:rPr lang="en-IN" sz="900" b="0" dirty="0">
                <a:solidFill>
                  <a:srgbClr val="000000"/>
                </a:solidFill>
                <a:effectLst/>
                <a:highlight>
                  <a:srgbClr val="FFFFFF"/>
                </a:highlight>
                <a:latin typeface="Consolas" panose="020B0609020204030204" pitchFamily="49" charset="0"/>
              </a:rPr>
              <a:t>, </a:t>
            </a:r>
            <a:r>
              <a:rPr lang="en-IN" sz="900" b="0" dirty="0">
                <a:solidFill>
                  <a:srgbClr val="098658"/>
                </a:solidFill>
                <a:effectLst/>
                <a:highlight>
                  <a:srgbClr val="FFFFFF"/>
                </a:highlight>
                <a:latin typeface="Consolas" panose="020B0609020204030204" pitchFamily="49" charset="0"/>
              </a:rPr>
              <a:t>2</a:t>
            </a:r>
            <a:r>
              <a:rPr lang="en-IN" sz="900" b="0" dirty="0">
                <a:solidFill>
                  <a:srgbClr val="000000"/>
                </a:solidFill>
                <a:effectLst/>
                <a:highlight>
                  <a:srgbClr val="FFFFFF"/>
                </a:highlight>
                <a:latin typeface="Consolas" panose="020B0609020204030204" pitchFamily="49" charset="0"/>
              </a:rPr>
              <a:t>) – </a:t>
            </a:r>
            <a:r>
              <a:rPr lang="en-IN" sz="900" b="0" dirty="0">
                <a:solidFill>
                  <a:srgbClr val="098658"/>
                </a:solidFill>
                <a:effectLst/>
                <a:highlight>
                  <a:srgbClr val="FFFFFF"/>
                </a:highlight>
                <a:latin typeface="Consolas" panose="020B0609020204030204" pitchFamily="49" charset="0"/>
              </a:rPr>
              <a:t>1</a:t>
            </a:r>
          </a:p>
          <a:p>
            <a:endParaRPr lang="en-IN" sz="1000" dirty="0">
              <a:solidFill>
                <a:srgbClr val="098658"/>
              </a:solidFill>
              <a:highlight>
                <a:srgbClr val="FFFFFF"/>
              </a:highlight>
              <a:latin typeface="Consolas" panose="020B0609020204030204" pitchFamily="49" charset="0"/>
            </a:endParaRPr>
          </a:p>
          <a:p>
            <a:endParaRPr lang="en-IN" sz="1000" b="0" dirty="0">
              <a:solidFill>
                <a:srgbClr val="000000"/>
              </a:solidFill>
              <a:effectLst/>
              <a:highlight>
                <a:srgbClr val="FFFFFF"/>
              </a:highlight>
              <a:latin typeface="Consolas" panose="020B0609020204030204" pitchFamily="49" charset="0"/>
            </a:endParaRPr>
          </a:p>
        </p:txBody>
      </p:sp>
      <p:cxnSp>
        <p:nvCxnSpPr>
          <p:cNvPr id="6" name="Straight Connector 5">
            <a:extLst>
              <a:ext uri="{FF2B5EF4-FFF2-40B4-BE49-F238E27FC236}">
                <a16:creationId xmlns:a16="http://schemas.microsoft.com/office/drawing/2014/main" id="{FE8488E9-B4D2-3F07-0BB4-E87DE990F3D5}"/>
              </a:ext>
            </a:extLst>
          </p:cNvPr>
          <p:cNvCxnSpPr>
            <a:cxnSpLocks/>
          </p:cNvCxnSpPr>
          <p:nvPr/>
        </p:nvCxnSpPr>
        <p:spPr>
          <a:xfrm>
            <a:off x="6096000" y="31376"/>
            <a:ext cx="0" cy="6826624"/>
          </a:xfrm>
          <a:prstGeom prst="line">
            <a:avLst/>
          </a:prstGeom>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1E8C1AE3-1DEE-0108-5C1D-5BFDC025483B}"/>
              </a:ext>
            </a:extLst>
          </p:cNvPr>
          <p:cNvPicPr>
            <a:picLocks noChangeAspect="1"/>
          </p:cNvPicPr>
          <p:nvPr/>
        </p:nvPicPr>
        <p:blipFill>
          <a:blip r:embed="rId2"/>
          <a:stretch>
            <a:fillRect/>
          </a:stretch>
        </p:blipFill>
        <p:spPr>
          <a:xfrm>
            <a:off x="218676" y="2557849"/>
            <a:ext cx="4215325" cy="1561158"/>
          </a:xfrm>
          <a:prstGeom prst="rect">
            <a:avLst/>
          </a:prstGeom>
        </p:spPr>
      </p:pic>
      <p:sp>
        <p:nvSpPr>
          <p:cNvPr id="9" name="TextBox 8">
            <a:extLst>
              <a:ext uri="{FF2B5EF4-FFF2-40B4-BE49-F238E27FC236}">
                <a16:creationId xmlns:a16="http://schemas.microsoft.com/office/drawing/2014/main" id="{0CBF4979-369D-19CA-816A-7FB6422FB74E}"/>
              </a:ext>
            </a:extLst>
          </p:cNvPr>
          <p:cNvSpPr txBox="1"/>
          <p:nvPr/>
        </p:nvSpPr>
        <p:spPr>
          <a:xfrm>
            <a:off x="6185652" y="156750"/>
            <a:ext cx="3704072" cy="1138773"/>
          </a:xfrm>
          <a:prstGeom prst="rect">
            <a:avLst/>
          </a:prstGeom>
          <a:noFill/>
        </p:spPr>
        <p:txBody>
          <a:bodyPr wrap="square" rtlCol="0">
            <a:spAutoFit/>
          </a:bodyPr>
          <a:lstStyle/>
          <a:p>
            <a:r>
              <a:rPr lang="en-IN" sz="1000" dirty="0"/>
              <a:t>🔗 </a:t>
            </a:r>
            <a:r>
              <a:rPr lang="en-IN" sz="1000" b="1" dirty="0"/>
              <a:t>5. Create Relationships in Power BI</a:t>
            </a:r>
            <a:r>
              <a:rPr lang="en-IN" sz="1000" dirty="0"/>
              <a:t>:</a:t>
            </a:r>
          </a:p>
          <a:p>
            <a:pPr marL="171450" indent="-171450">
              <a:buFont typeface="Wingdings" panose="05000000000000000000" pitchFamily="2" charset="2"/>
              <a:buChar char="Ø"/>
            </a:pPr>
            <a:r>
              <a:rPr lang="en-IN" sz="1000" b="1" dirty="0"/>
              <a:t>Navigate to Model View</a:t>
            </a:r>
            <a:r>
              <a:rPr lang="en-IN" sz="1000" dirty="0"/>
              <a:t>: Click on the </a:t>
            </a:r>
            <a:r>
              <a:rPr lang="en-IN" sz="1000" b="1" dirty="0"/>
              <a:t>model icon</a:t>
            </a:r>
            <a:r>
              <a:rPr lang="en-IN" sz="1000" dirty="0"/>
              <a:t> in the left sidebar.</a:t>
            </a:r>
          </a:p>
          <a:p>
            <a:pPr marL="171450" indent="-171450">
              <a:buFont typeface="Wingdings" panose="05000000000000000000" pitchFamily="2" charset="2"/>
              <a:buChar char="Ø"/>
            </a:pPr>
            <a:r>
              <a:rPr lang="en-IN" sz="1000" b="1" dirty="0"/>
              <a:t>Refine Connections</a:t>
            </a:r>
            <a:r>
              <a:rPr lang="en-IN" sz="1000" dirty="0"/>
              <a:t>: Connect your tables seamlessly for better insights and improved report performance.</a:t>
            </a:r>
          </a:p>
          <a:p>
            <a:endParaRPr lang="en-IN" dirty="0"/>
          </a:p>
        </p:txBody>
      </p:sp>
      <p:sp>
        <p:nvSpPr>
          <p:cNvPr id="11" name="TextBox 10">
            <a:extLst>
              <a:ext uri="{FF2B5EF4-FFF2-40B4-BE49-F238E27FC236}">
                <a16:creationId xmlns:a16="http://schemas.microsoft.com/office/drawing/2014/main" id="{FCDA384A-71CC-056F-CEB0-EA81C1702275}"/>
              </a:ext>
            </a:extLst>
          </p:cNvPr>
          <p:cNvSpPr txBox="1"/>
          <p:nvPr/>
        </p:nvSpPr>
        <p:spPr>
          <a:xfrm>
            <a:off x="161364" y="4119007"/>
            <a:ext cx="4827886" cy="2677656"/>
          </a:xfrm>
          <a:prstGeom prst="rect">
            <a:avLst/>
          </a:prstGeom>
          <a:noFill/>
        </p:spPr>
        <p:txBody>
          <a:bodyPr wrap="square" rtlCol="0">
            <a:spAutoFit/>
          </a:bodyPr>
          <a:lstStyle/>
          <a:p>
            <a:r>
              <a:rPr lang="en-IN" sz="1000" dirty="0"/>
              <a:t>📏</a:t>
            </a:r>
            <a:r>
              <a:rPr lang="en-IN" sz="1000" b="1" dirty="0"/>
              <a:t>4. Build Measures:</a:t>
            </a:r>
          </a:p>
          <a:p>
            <a:endParaRPr lang="en-IN" sz="1000" b="1" dirty="0"/>
          </a:p>
          <a:p>
            <a:pPr marL="171450" indent="-171450">
              <a:buFont typeface="Wingdings" panose="05000000000000000000" pitchFamily="2" charset="2"/>
              <a:buChar char="Ø"/>
            </a:pPr>
            <a:r>
              <a:rPr lang="fr-FR" sz="1000" b="0" dirty="0" err="1">
                <a:solidFill>
                  <a:srgbClr val="000000"/>
                </a:solidFill>
                <a:effectLst/>
                <a:highlight>
                  <a:srgbClr val="FFFFFF"/>
                </a:highlight>
                <a:latin typeface="Consolas" panose="020B0609020204030204" pitchFamily="49" charset="0"/>
              </a:rPr>
              <a:t>Average</a:t>
            </a:r>
            <a:r>
              <a:rPr lang="fr-FR" sz="1000" b="0" dirty="0">
                <a:solidFill>
                  <a:srgbClr val="000000"/>
                </a:solidFill>
                <a:effectLst/>
                <a:highlight>
                  <a:srgbClr val="FFFFFF"/>
                </a:highlight>
                <a:latin typeface="Consolas" panose="020B0609020204030204" pitchFamily="49" charset="0"/>
              </a:rPr>
              <a:t> Revenue = </a:t>
            </a:r>
            <a:r>
              <a:rPr lang="fr-FR" sz="1000" b="0" dirty="0">
                <a:solidFill>
                  <a:srgbClr val="3165BB"/>
                </a:solidFill>
                <a:effectLst/>
                <a:highlight>
                  <a:srgbClr val="FFFFFF"/>
                </a:highlight>
                <a:latin typeface="Consolas" panose="020B0609020204030204" pitchFamily="49" charset="0"/>
              </a:rPr>
              <a:t>AVERAGE</a:t>
            </a:r>
            <a:r>
              <a:rPr lang="fr-FR" sz="1000" b="0" dirty="0">
                <a:solidFill>
                  <a:srgbClr val="000000"/>
                </a:solidFill>
                <a:effectLst/>
                <a:highlight>
                  <a:srgbClr val="FFFFFF"/>
                </a:highlight>
                <a:latin typeface="Consolas" panose="020B0609020204030204" pitchFamily="49" charset="0"/>
              </a:rPr>
              <a:t>(</a:t>
            </a:r>
            <a:r>
              <a:rPr lang="fr-FR" sz="1000" b="0" dirty="0" err="1">
                <a:solidFill>
                  <a:srgbClr val="000000"/>
                </a:solidFill>
                <a:effectLst/>
                <a:highlight>
                  <a:srgbClr val="FFFFFF"/>
                </a:highlight>
                <a:latin typeface="Consolas" panose="020B0609020204030204" pitchFamily="49" charset="0"/>
              </a:rPr>
              <a:t>Yulu</a:t>
            </a:r>
            <a:r>
              <a:rPr lang="fr-FR" sz="1000" b="0" dirty="0">
                <a:solidFill>
                  <a:srgbClr val="000000"/>
                </a:solidFill>
                <a:effectLst/>
                <a:highlight>
                  <a:srgbClr val="FFFFFF"/>
                </a:highlight>
                <a:latin typeface="Consolas" panose="020B0609020204030204" pitchFamily="49" charset="0"/>
              </a:rPr>
              <a:t>[Revenue])</a:t>
            </a:r>
          </a:p>
          <a:p>
            <a:pPr marL="171450" indent="-171450">
              <a:buFont typeface="Wingdings" panose="05000000000000000000" pitchFamily="2" charset="2"/>
              <a:buChar char="Ø"/>
            </a:pPr>
            <a:endParaRPr lang="fr-FR"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fr-FR" sz="1000" b="0" dirty="0" err="1">
                <a:solidFill>
                  <a:srgbClr val="000000"/>
                </a:solidFill>
                <a:effectLst/>
                <a:highlight>
                  <a:srgbClr val="FFFFFF"/>
                </a:highlight>
                <a:latin typeface="Consolas" panose="020B0609020204030204" pitchFamily="49" charset="0"/>
              </a:rPr>
              <a:t>Average_Profit</a:t>
            </a:r>
            <a:r>
              <a:rPr lang="fr-FR" sz="1000" b="0" dirty="0">
                <a:solidFill>
                  <a:srgbClr val="000000"/>
                </a:solidFill>
                <a:effectLst/>
                <a:highlight>
                  <a:srgbClr val="FFFFFF"/>
                </a:highlight>
                <a:latin typeface="Consolas" panose="020B0609020204030204" pitchFamily="49" charset="0"/>
              </a:rPr>
              <a:t> = </a:t>
            </a:r>
            <a:r>
              <a:rPr lang="fr-FR" sz="1000" b="0" dirty="0">
                <a:solidFill>
                  <a:srgbClr val="3165BB"/>
                </a:solidFill>
                <a:effectLst/>
                <a:highlight>
                  <a:srgbClr val="FFFFFF"/>
                </a:highlight>
                <a:latin typeface="Consolas" panose="020B0609020204030204" pitchFamily="49" charset="0"/>
              </a:rPr>
              <a:t>AVERAGE</a:t>
            </a:r>
            <a:r>
              <a:rPr lang="fr-FR" sz="1000" b="0" dirty="0">
                <a:solidFill>
                  <a:srgbClr val="000000"/>
                </a:solidFill>
                <a:effectLst/>
                <a:highlight>
                  <a:srgbClr val="FFFFFF"/>
                </a:highlight>
                <a:latin typeface="Consolas" panose="020B0609020204030204" pitchFamily="49" charset="0"/>
              </a:rPr>
              <a:t>(</a:t>
            </a:r>
            <a:r>
              <a:rPr lang="fr-FR" sz="1000" b="0" dirty="0" err="1">
                <a:solidFill>
                  <a:srgbClr val="001080"/>
                </a:solidFill>
                <a:effectLst/>
                <a:highlight>
                  <a:srgbClr val="FFFFFF"/>
                </a:highlight>
                <a:latin typeface="Consolas" panose="020B0609020204030204" pitchFamily="49" charset="0"/>
              </a:rPr>
              <a:t>Yulu</a:t>
            </a:r>
            <a:r>
              <a:rPr lang="fr-FR" sz="1000" b="0" dirty="0">
                <a:solidFill>
                  <a:srgbClr val="001080"/>
                </a:solidFill>
                <a:effectLst/>
                <a:highlight>
                  <a:srgbClr val="FFFFFF"/>
                </a:highlight>
                <a:latin typeface="Consolas" panose="020B0609020204030204" pitchFamily="49" charset="0"/>
              </a:rPr>
              <a:t>[Profit]</a:t>
            </a:r>
            <a:r>
              <a:rPr lang="fr-FR" sz="1000" b="0" dirty="0">
                <a:solidFill>
                  <a:srgbClr val="000000"/>
                </a:solidFill>
                <a:effectLst/>
                <a:highlight>
                  <a:srgbClr val="FFFFFF"/>
                </a:highlight>
                <a:latin typeface="Consolas" panose="020B0609020204030204" pitchFamily="49" charset="0"/>
              </a:rPr>
              <a:t>) </a:t>
            </a:r>
          </a:p>
          <a:p>
            <a:pPr marL="171450" indent="-171450">
              <a:buFont typeface="Wingdings" panose="05000000000000000000" pitchFamily="2" charset="2"/>
              <a:buChar char="Ø"/>
            </a:pPr>
            <a:endParaRPr lang="fr-FR"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en-IN" sz="1000" b="0" dirty="0">
                <a:solidFill>
                  <a:srgbClr val="000000"/>
                </a:solidFill>
                <a:effectLst/>
                <a:highlight>
                  <a:srgbClr val="FFFFFF"/>
                </a:highlight>
                <a:latin typeface="Consolas" panose="020B0609020204030204" pitchFamily="49" charset="0"/>
              </a:rPr>
              <a:t>Number of Records = </a:t>
            </a:r>
            <a:r>
              <a:rPr lang="en-IN" sz="1000" b="0" dirty="0">
                <a:solidFill>
                  <a:srgbClr val="3165BB"/>
                </a:solidFill>
                <a:effectLst/>
                <a:highlight>
                  <a:srgbClr val="FFFFFF"/>
                </a:highlight>
                <a:latin typeface="Consolas" panose="020B0609020204030204" pitchFamily="49" charset="0"/>
              </a:rPr>
              <a:t>COUNTROWS</a:t>
            </a:r>
            <a:r>
              <a:rPr lang="en-IN" sz="1000" b="0" dirty="0">
                <a:solidFill>
                  <a:srgbClr val="000000"/>
                </a:solidFill>
                <a:effectLst/>
                <a:highlight>
                  <a:srgbClr val="FFFFFF"/>
                </a:highlight>
                <a:latin typeface="Consolas" panose="020B0609020204030204" pitchFamily="49" charset="0"/>
              </a:rPr>
              <a:t>(</a:t>
            </a:r>
            <a:r>
              <a:rPr lang="en-IN" sz="1000" b="0" dirty="0" err="1">
                <a:solidFill>
                  <a:srgbClr val="001080"/>
                </a:solidFill>
                <a:effectLst/>
                <a:highlight>
                  <a:srgbClr val="FFFFFF"/>
                </a:highlight>
                <a:latin typeface="Consolas" panose="020B0609020204030204" pitchFamily="49" charset="0"/>
              </a:rPr>
              <a:t>Yulu</a:t>
            </a:r>
            <a:r>
              <a:rPr lang="en-IN" sz="1000" b="0" dirty="0">
                <a:solidFill>
                  <a:srgbClr val="000000"/>
                </a:solidFill>
                <a:effectLst/>
                <a:highlight>
                  <a:srgbClr val="FFFFFF"/>
                </a:highlight>
                <a:latin typeface="Consolas" panose="020B0609020204030204" pitchFamily="49" charset="0"/>
              </a:rPr>
              <a:t>)</a:t>
            </a:r>
          </a:p>
          <a:p>
            <a:pPr marL="171450" indent="-171450">
              <a:buFont typeface="Wingdings" panose="05000000000000000000" pitchFamily="2" charset="2"/>
              <a:buChar char="Ø"/>
            </a:pPr>
            <a:endParaRPr lang="en-IN"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fr-FR" sz="1000" b="0" dirty="0">
                <a:solidFill>
                  <a:srgbClr val="000000"/>
                </a:solidFill>
                <a:effectLst/>
                <a:highlight>
                  <a:srgbClr val="FFFFFF"/>
                </a:highlight>
                <a:latin typeface="Consolas" panose="020B0609020204030204" pitchFamily="49" charset="0"/>
              </a:rPr>
              <a:t>Total Profit = </a:t>
            </a:r>
            <a:r>
              <a:rPr lang="fr-FR" sz="1000" b="0" dirty="0">
                <a:solidFill>
                  <a:srgbClr val="3165BB"/>
                </a:solidFill>
                <a:effectLst/>
                <a:highlight>
                  <a:srgbClr val="FFFFFF"/>
                </a:highlight>
                <a:latin typeface="Consolas" panose="020B0609020204030204" pitchFamily="49" charset="0"/>
              </a:rPr>
              <a:t>SUM</a:t>
            </a:r>
            <a:r>
              <a:rPr lang="fr-FR" sz="1000" b="0" dirty="0">
                <a:solidFill>
                  <a:srgbClr val="000000"/>
                </a:solidFill>
                <a:effectLst/>
                <a:highlight>
                  <a:srgbClr val="FFFFFF"/>
                </a:highlight>
                <a:latin typeface="Consolas" panose="020B0609020204030204" pitchFamily="49" charset="0"/>
              </a:rPr>
              <a:t>(</a:t>
            </a:r>
            <a:r>
              <a:rPr lang="fr-FR" sz="1000" b="0" dirty="0" err="1">
                <a:solidFill>
                  <a:srgbClr val="001080"/>
                </a:solidFill>
                <a:effectLst/>
                <a:highlight>
                  <a:srgbClr val="FFFFFF"/>
                </a:highlight>
                <a:latin typeface="Consolas" panose="020B0609020204030204" pitchFamily="49" charset="0"/>
              </a:rPr>
              <a:t>Yulu</a:t>
            </a:r>
            <a:r>
              <a:rPr lang="fr-FR" sz="1000" b="0" dirty="0">
                <a:solidFill>
                  <a:srgbClr val="001080"/>
                </a:solidFill>
                <a:effectLst/>
                <a:highlight>
                  <a:srgbClr val="FFFFFF"/>
                </a:highlight>
                <a:latin typeface="Consolas" panose="020B0609020204030204" pitchFamily="49" charset="0"/>
              </a:rPr>
              <a:t>[Profit]</a:t>
            </a:r>
            <a:r>
              <a:rPr lang="fr-FR" sz="1000" b="0" dirty="0">
                <a:solidFill>
                  <a:srgbClr val="000000"/>
                </a:solidFill>
                <a:effectLst/>
                <a:highlight>
                  <a:srgbClr val="FFFFFF"/>
                </a:highlight>
                <a:latin typeface="Consolas" panose="020B0609020204030204" pitchFamily="49" charset="0"/>
              </a:rPr>
              <a:t>)</a:t>
            </a:r>
          </a:p>
          <a:p>
            <a:pPr marL="171450" indent="-171450">
              <a:buFont typeface="Wingdings" panose="05000000000000000000" pitchFamily="2" charset="2"/>
              <a:buChar char="Ø"/>
            </a:pPr>
            <a:endParaRPr lang="fr-FR"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fr-FR" sz="1000" b="0" dirty="0">
                <a:solidFill>
                  <a:srgbClr val="000000"/>
                </a:solidFill>
                <a:effectLst/>
                <a:highlight>
                  <a:srgbClr val="FFFFFF"/>
                </a:highlight>
                <a:latin typeface="Consolas" panose="020B0609020204030204" pitchFamily="49" charset="0"/>
              </a:rPr>
              <a:t>Total Revenue = </a:t>
            </a:r>
            <a:r>
              <a:rPr lang="fr-FR" sz="1000" b="0" dirty="0">
                <a:solidFill>
                  <a:srgbClr val="3165BB"/>
                </a:solidFill>
                <a:effectLst/>
                <a:highlight>
                  <a:srgbClr val="FFFFFF"/>
                </a:highlight>
                <a:latin typeface="Consolas" panose="020B0609020204030204" pitchFamily="49" charset="0"/>
              </a:rPr>
              <a:t>SUM</a:t>
            </a:r>
            <a:r>
              <a:rPr lang="fr-FR" sz="1000" b="0" dirty="0">
                <a:solidFill>
                  <a:srgbClr val="000000"/>
                </a:solidFill>
                <a:effectLst/>
                <a:highlight>
                  <a:srgbClr val="FFFFFF"/>
                </a:highlight>
                <a:latin typeface="Consolas" panose="020B0609020204030204" pitchFamily="49" charset="0"/>
              </a:rPr>
              <a:t>(</a:t>
            </a:r>
            <a:r>
              <a:rPr lang="fr-FR" sz="1000" b="0" dirty="0" err="1">
                <a:solidFill>
                  <a:srgbClr val="000000"/>
                </a:solidFill>
                <a:effectLst/>
                <a:highlight>
                  <a:srgbClr val="FFFFFF"/>
                </a:highlight>
                <a:latin typeface="Consolas" panose="020B0609020204030204" pitchFamily="49" charset="0"/>
              </a:rPr>
              <a:t>Yulu</a:t>
            </a:r>
            <a:r>
              <a:rPr lang="fr-FR" sz="1000" b="0" dirty="0">
                <a:solidFill>
                  <a:srgbClr val="000000"/>
                </a:solidFill>
                <a:effectLst/>
                <a:highlight>
                  <a:srgbClr val="FFFFFF"/>
                </a:highlight>
                <a:latin typeface="Consolas" panose="020B0609020204030204" pitchFamily="49" charset="0"/>
              </a:rPr>
              <a:t>[Revenue])</a:t>
            </a:r>
          </a:p>
          <a:p>
            <a:pPr marL="171450" indent="-171450">
              <a:buFont typeface="Wingdings" panose="05000000000000000000" pitchFamily="2" charset="2"/>
              <a:buChar char="Ø"/>
            </a:pPr>
            <a:endParaRPr lang="fr-FR"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en-IN" sz="1000" b="0" dirty="0" err="1">
                <a:solidFill>
                  <a:srgbClr val="000000"/>
                </a:solidFill>
                <a:effectLst/>
                <a:highlight>
                  <a:srgbClr val="FFFFFF"/>
                </a:highlight>
                <a:latin typeface="Consolas" panose="020B0609020204030204" pitchFamily="49" charset="0"/>
              </a:rPr>
              <a:t>YTD_Profit</a:t>
            </a:r>
            <a:r>
              <a:rPr lang="en-IN" sz="1000" b="0" dirty="0">
                <a:solidFill>
                  <a:srgbClr val="000000"/>
                </a:solidFill>
                <a:effectLst/>
                <a:highlight>
                  <a:srgbClr val="FFFFFF"/>
                </a:highlight>
                <a:latin typeface="Consolas" panose="020B0609020204030204" pitchFamily="49" charset="0"/>
              </a:rPr>
              <a:t> = </a:t>
            </a:r>
            <a:r>
              <a:rPr lang="en-IN" sz="1000" b="0" dirty="0">
                <a:solidFill>
                  <a:srgbClr val="3165BB"/>
                </a:solidFill>
                <a:effectLst/>
                <a:highlight>
                  <a:srgbClr val="FFFFFF"/>
                </a:highlight>
                <a:latin typeface="Consolas" panose="020B0609020204030204" pitchFamily="49" charset="0"/>
              </a:rPr>
              <a:t>TOTALYTD</a:t>
            </a:r>
            <a:r>
              <a:rPr lang="en-IN" sz="1000" b="0" dirty="0">
                <a:solidFill>
                  <a:srgbClr val="000000"/>
                </a:solidFill>
                <a:effectLst/>
                <a:highlight>
                  <a:srgbClr val="FFFFFF"/>
                </a:highlight>
                <a:latin typeface="Consolas" panose="020B0609020204030204" pitchFamily="49" charset="0"/>
              </a:rPr>
              <a:t>(</a:t>
            </a:r>
            <a:r>
              <a:rPr lang="en-IN" sz="1000" b="0" dirty="0">
                <a:solidFill>
                  <a:srgbClr val="3165BB"/>
                </a:solidFill>
                <a:effectLst/>
                <a:highlight>
                  <a:srgbClr val="FFFFFF"/>
                </a:highlight>
                <a:latin typeface="Consolas" panose="020B0609020204030204" pitchFamily="49" charset="0"/>
              </a:rPr>
              <a:t>SUM</a:t>
            </a:r>
            <a:r>
              <a:rPr lang="en-IN" sz="1000" b="0" dirty="0">
                <a:solidFill>
                  <a:srgbClr val="000000"/>
                </a:solidFill>
                <a:effectLst/>
                <a:highlight>
                  <a:srgbClr val="FFFFFF"/>
                </a:highlight>
                <a:latin typeface="Consolas" panose="020B0609020204030204" pitchFamily="49" charset="0"/>
              </a:rPr>
              <a:t>(</a:t>
            </a:r>
            <a:r>
              <a:rPr lang="en-IN" sz="1000" b="0" dirty="0" err="1">
                <a:solidFill>
                  <a:srgbClr val="001080"/>
                </a:solidFill>
                <a:effectLst/>
                <a:highlight>
                  <a:srgbClr val="FFFFFF"/>
                </a:highlight>
                <a:latin typeface="Consolas" panose="020B0609020204030204" pitchFamily="49" charset="0"/>
              </a:rPr>
              <a:t>Yulu</a:t>
            </a:r>
            <a:r>
              <a:rPr lang="en-IN" sz="1000" b="0" dirty="0">
                <a:solidFill>
                  <a:srgbClr val="001080"/>
                </a:solidFill>
                <a:effectLst/>
                <a:highlight>
                  <a:srgbClr val="FFFFFF"/>
                </a:highlight>
                <a:latin typeface="Consolas" panose="020B0609020204030204" pitchFamily="49" charset="0"/>
              </a:rPr>
              <a:t>[Profit]</a:t>
            </a:r>
            <a:r>
              <a:rPr lang="en-IN" sz="1000" b="0" dirty="0">
                <a:solidFill>
                  <a:srgbClr val="000000"/>
                </a:solidFill>
                <a:effectLst/>
                <a:highlight>
                  <a:srgbClr val="FFFFFF"/>
                </a:highlight>
                <a:latin typeface="Consolas" panose="020B0609020204030204" pitchFamily="49" charset="0"/>
              </a:rPr>
              <a:t>), </a:t>
            </a:r>
            <a:r>
              <a:rPr lang="en-IN" sz="1000" b="0" dirty="0" err="1">
                <a:solidFill>
                  <a:srgbClr val="001080"/>
                </a:solidFill>
                <a:effectLst/>
                <a:highlight>
                  <a:srgbClr val="FFFFFF"/>
                </a:highlight>
                <a:latin typeface="Consolas" panose="020B0609020204030204" pitchFamily="49" charset="0"/>
              </a:rPr>
              <a:t>Yulu</a:t>
            </a:r>
            <a:r>
              <a:rPr lang="en-IN" sz="1000" b="0" dirty="0">
                <a:solidFill>
                  <a:srgbClr val="001080"/>
                </a:solidFill>
                <a:effectLst/>
                <a:highlight>
                  <a:srgbClr val="FFFFFF"/>
                </a:highlight>
                <a:latin typeface="Consolas" panose="020B0609020204030204" pitchFamily="49" charset="0"/>
              </a:rPr>
              <a:t>[Date]</a:t>
            </a:r>
            <a:r>
              <a:rPr lang="en-IN" sz="1000" b="0" dirty="0">
                <a:solidFill>
                  <a:srgbClr val="000000"/>
                </a:solidFill>
                <a:effectLst/>
                <a:highlight>
                  <a:srgbClr val="FFFFFF"/>
                </a:highlight>
                <a:latin typeface="Consolas" panose="020B0609020204030204" pitchFamily="49" charset="0"/>
              </a:rPr>
              <a:t>)</a:t>
            </a:r>
          </a:p>
          <a:p>
            <a:pPr marL="171450" indent="-171450">
              <a:buFont typeface="Wingdings" panose="05000000000000000000" pitchFamily="2" charset="2"/>
              <a:buChar char="Ø"/>
            </a:pPr>
            <a:endParaRPr lang="en-IN" sz="1000" b="0" dirty="0">
              <a:solidFill>
                <a:srgbClr val="000000"/>
              </a:solidFill>
              <a:effectLst/>
              <a:highlight>
                <a:srgbClr val="FFFFFF"/>
              </a:highlight>
              <a:latin typeface="Consolas" panose="020B0609020204030204" pitchFamily="49" charset="0"/>
            </a:endParaRPr>
          </a:p>
          <a:p>
            <a:pPr marL="171450" indent="-171450">
              <a:buFont typeface="Wingdings" panose="05000000000000000000" pitchFamily="2" charset="2"/>
              <a:buChar char="Ø"/>
            </a:pPr>
            <a:r>
              <a:rPr lang="fr-FR" sz="1000" b="0" dirty="0" err="1">
                <a:solidFill>
                  <a:srgbClr val="000000"/>
                </a:solidFill>
                <a:effectLst/>
                <a:highlight>
                  <a:srgbClr val="FFFFFF"/>
                </a:highlight>
                <a:latin typeface="Consolas" panose="020B0609020204030204" pitchFamily="49" charset="0"/>
              </a:rPr>
              <a:t>YTD_Revenue</a:t>
            </a:r>
            <a:r>
              <a:rPr lang="fr-FR" sz="1000" b="0" dirty="0">
                <a:solidFill>
                  <a:srgbClr val="000000"/>
                </a:solidFill>
                <a:effectLst/>
                <a:highlight>
                  <a:srgbClr val="FFFFFF"/>
                </a:highlight>
                <a:latin typeface="Consolas" panose="020B0609020204030204" pitchFamily="49" charset="0"/>
              </a:rPr>
              <a:t> = </a:t>
            </a:r>
            <a:r>
              <a:rPr lang="fr-FR" sz="1000" b="0" dirty="0">
                <a:solidFill>
                  <a:srgbClr val="3165BB"/>
                </a:solidFill>
                <a:effectLst/>
                <a:highlight>
                  <a:srgbClr val="FFFFFF"/>
                </a:highlight>
                <a:latin typeface="Consolas" panose="020B0609020204030204" pitchFamily="49" charset="0"/>
              </a:rPr>
              <a:t>TOTALYTD</a:t>
            </a:r>
            <a:r>
              <a:rPr lang="fr-FR" sz="1000" b="0" dirty="0">
                <a:solidFill>
                  <a:srgbClr val="000000"/>
                </a:solidFill>
                <a:effectLst/>
                <a:highlight>
                  <a:srgbClr val="FFFFFF"/>
                </a:highlight>
                <a:latin typeface="Consolas" panose="020B0609020204030204" pitchFamily="49" charset="0"/>
              </a:rPr>
              <a:t>(</a:t>
            </a:r>
            <a:r>
              <a:rPr lang="fr-FR" sz="1000" b="0" dirty="0">
                <a:solidFill>
                  <a:srgbClr val="3165BB"/>
                </a:solidFill>
                <a:effectLst/>
                <a:highlight>
                  <a:srgbClr val="FFFFFF"/>
                </a:highlight>
                <a:latin typeface="Consolas" panose="020B0609020204030204" pitchFamily="49" charset="0"/>
              </a:rPr>
              <a:t>SUM</a:t>
            </a:r>
            <a:r>
              <a:rPr lang="fr-FR" sz="1000" b="0" dirty="0">
                <a:solidFill>
                  <a:srgbClr val="000000"/>
                </a:solidFill>
                <a:effectLst/>
                <a:highlight>
                  <a:srgbClr val="FFFFFF"/>
                </a:highlight>
                <a:latin typeface="Consolas" panose="020B0609020204030204" pitchFamily="49" charset="0"/>
              </a:rPr>
              <a:t>(</a:t>
            </a:r>
            <a:r>
              <a:rPr lang="fr-FR" sz="1000" b="0" dirty="0" err="1">
                <a:solidFill>
                  <a:srgbClr val="001080"/>
                </a:solidFill>
                <a:effectLst/>
                <a:highlight>
                  <a:srgbClr val="FFFFFF"/>
                </a:highlight>
                <a:latin typeface="Consolas" panose="020B0609020204030204" pitchFamily="49" charset="0"/>
              </a:rPr>
              <a:t>Yulu</a:t>
            </a:r>
            <a:r>
              <a:rPr lang="fr-FR" sz="1000" b="0" dirty="0">
                <a:solidFill>
                  <a:srgbClr val="001080"/>
                </a:solidFill>
                <a:effectLst/>
                <a:highlight>
                  <a:srgbClr val="FFFFFF"/>
                </a:highlight>
                <a:latin typeface="Consolas" panose="020B0609020204030204" pitchFamily="49" charset="0"/>
              </a:rPr>
              <a:t>[Revenue]</a:t>
            </a:r>
            <a:r>
              <a:rPr lang="fr-FR" sz="1000" b="0" dirty="0">
                <a:solidFill>
                  <a:srgbClr val="000000"/>
                </a:solidFill>
                <a:effectLst/>
                <a:highlight>
                  <a:srgbClr val="FFFFFF"/>
                </a:highlight>
                <a:latin typeface="Consolas" panose="020B0609020204030204" pitchFamily="49" charset="0"/>
              </a:rPr>
              <a:t>), </a:t>
            </a:r>
            <a:r>
              <a:rPr lang="fr-FR" sz="1000" b="0" dirty="0" err="1">
                <a:solidFill>
                  <a:srgbClr val="001080"/>
                </a:solidFill>
                <a:effectLst/>
                <a:highlight>
                  <a:srgbClr val="FFFFFF"/>
                </a:highlight>
                <a:latin typeface="Consolas" panose="020B0609020204030204" pitchFamily="49" charset="0"/>
              </a:rPr>
              <a:t>Yulu</a:t>
            </a:r>
            <a:r>
              <a:rPr lang="fr-FR" sz="1000" b="0" dirty="0">
                <a:solidFill>
                  <a:srgbClr val="001080"/>
                </a:solidFill>
                <a:effectLst/>
                <a:highlight>
                  <a:srgbClr val="FFFFFF"/>
                </a:highlight>
                <a:latin typeface="Consolas" panose="020B0609020204030204" pitchFamily="49" charset="0"/>
              </a:rPr>
              <a:t>[Date]</a:t>
            </a:r>
            <a:r>
              <a:rPr lang="fr-FR" sz="1000" b="0" dirty="0">
                <a:solidFill>
                  <a:srgbClr val="000000"/>
                </a:solidFill>
                <a:effectLst/>
                <a:highlight>
                  <a:srgbClr val="FFFFFF"/>
                </a:highlight>
                <a:latin typeface="Consolas" panose="020B0609020204030204" pitchFamily="49" charset="0"/>
              </a:rPr>
              <a:t>)</a:t>
            </a:r>
          </a:p>
          <a:p>
            <a:endParaRPr lang="en-IN" dirty="0"/>
          </a:p>
        </p:txBody>
      </p:sp>
      <p:pic>
        <p:nvPicPr>
          <p:cNvPr id="13" name="Picture 12">
            <a:extLst>
              <a:ext uri="{FF2B5EF4-FFF2-40B4-BE49-F238E27FC236}">
                <a16:creationId xmlns:a16="http://schemas.microsoft.com/office/drawing/2014/main" id="{63E51437-09D0-8266-ADBD-ECE8491F20DB}"/>
              </a:ext>
            </a:extLst>
          </p:cNvPr>
          <p:cNvPicPr>
            <a:picLocks noChangeAspect="1"/>
          </p:cNvPicPr>
          <p:nvPr/>
        </p:nvPicPr>
        <p:blipFill>
          <a:blip r:embed="rId3"/>
          <a:stretch>
            <a:fillRect/>
          </a:stretch>
        </p:blipFill>
        <p:spPr>
          <a:xfrm>
            <a:off x="6185655" y="1198013"/>
            <a:ext cx="5844981" cy="2724860"/>
          </a:xfrm>
          <a:prstGeom prst="rect">
            <a:avLst/>
          </a:prstGeom>
        </p:spPr>
      </p:pic>
      <p:sp>
        <p:nvSpPr>
          <p:cNvPr id="15" name="Rectangle 1">
            <a:extLst>
              <a:ext uri="{FF2B5EF4-FFF2-40B4-BE49-F238E27FC236}">
                <a16:creationId xmlns:a16="http://schemas.microsoft.com/office/drawing/2014/main" id="{312442A0-6287-1CFD-26B0-1C600F039E8C}"/>
              </a:ext>
            </a:extLst>
          </p:cNvPr>
          <p:cNvSpPr>
            <a:spLocks noChangeArrowheads="1"/>
          </p:cNvSpPr>
          <p:nvPr/>
        </p:nvSpPr>
        <p:spPr bwMode="auto">
          <a:xfrm>
            <a:off x="6185651" y="4130548"/>
            <a:ext cx="4217213" cy="230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sz="1000" dirty="0"/>
          </a:p>
          <a:p>
            <a:r>
              <a:rPr lang="en-IN" sz="1050" dirty="0"/>
              <a:t>📅 6. </a:t>
            </a:r>
            <a:r>
              <a:rPr lang="en-IN" sz="1050" b="1" dirty="0"/>
              <a:t>Create a Date Hierarchy in Power BI:</a:t>
            </a:r>
            <a:endParaRPr lang="en-IN" sz="1050" dirty="0"/>
          </a:p>
          <a:p>
            <a:pPr marL="171450" indent="-171450">
              <a:buFont typeface="Arial" panose="020B0604020202020204" pitchFamily="34" charset="0"/>
              <a:buChar char="•"/>
            </a:pPr>
            <a:r>
              <a:rPr lang="en-IN" sz="1050" b="1" dirty="0"/>
              <a:t>Prepare Date Fields</a:t>
            </a:r>
            <a:r>
              <a:rPr lang="en-IN" sz="1050" dirty="0"/>
              <a:t>: Ensure you have columns for </a:t>
            </a:r>
            <a:r>
              <a:rPr lang="en-IN" sz="1050" b="1" dirty="0"/>
              <a:t>Year</a:t>
            </a:r>
            <a:r>
              <a:rPr lang="en-IN" sz="1050" dirty="0"/>
              <a:t>, </a:t>
            </a:r>
            <a:r>
              <a:rPr lang="en-IN" sz="1050" b="1" dirty="0"/>
              <a:t>Quarter</a:t>
            </a:r>
            <a:r>
              <a:rPr lang="en-IN" sz="1050" dirty="0"/>
              <a:t>, </a:t>
            </a:r>
            <a:r>
              <a:rPr lang="en-IN" sz="1050" b="1" dirty="0"/>
              <a:t>Month</a:t>
            </a:r>
            <a:r>
              <a:rPr lang="en-IN" sz="1050" dirty="0"/>
              <a:t>, and </a:t>
            </a:r>
            <a:r>
              <a:rPr lang="en-IN" sz="1050" b="1" dirty="0"/>
              <a:t>Day</a:t>
            </a:r>
            <a:r>
              <a:rPr lang="en-IN" sz="1050" dirty="0"/>
              <a:t> (or create them if needed).</a:t>
            </a:r>
          </a:p>
          <a:p>
            <a:pPr marL="171450" indent="-171450">
              <a:buFont typeface="Arial" panose="020B0604020202020204" pitchFamily="34" charset="0"/>
              <a:buChar char="•"/>
            </a:pPr>
            <a:r>
              <a:rPr lang="en-IN" sz="1050" b="1" dirty="0"/>
              <a:t>Build the Hierarchy</a:t>
            </a:r>
            <a:r>
              <a:rPr lang="en-IN" sz="1050" dirty="0"/>
              <a:t>:</a:t>
            </a:r>
          </a:p>
          <a:p>
            <a:pPr marL="742950" lvl="1" indent="-285750">
              <a:buFont typeface="Wingdings" panose="05000000000000000000" pitchFamily="2" charset="2"/>
              <a:buChar char="Ø"/>
            </a:pPr>
            <a:r>
              <a:rPr lang="en-IN" sz="1050" dirty="0"/>
              <a:t>Right-click on </a:t>
            </a:r>
            <a:r>
              <a:rPr lang="en-IN" sz="1050" b="1" dirty="0"/>
              <a:t>Year</a:t>
            </a:r>
            <a:r>
              <a:rPr lang="en-IN" sz="1050" dirty="0"/>
              <a:t> in the Fields pane and select </a:t>
            </a:r>
            <a:r>
              <a:rPr lang="en-IN" sz="1050" b="1" dirty="0"/>
              <a:t>New Hierarchy</a:t>
            </a:r>
            <a:r>
              <a:rPr lang="en-IN" sz="1050" dirty="0"/>
              <a:t>.</a:t>
            </a:r>
          </a:p>
          <a:p>
            <a:pPr marL="742950" lvl="1" indent="-285750">
              <a:buFont typeface="Wingdings" panose="05000000000000000000" pitchFamily="2" charset="2"/>
              <a:buChar char="Ø"/>
            </a:pPr>
            <a:r>
              <a:rPr lang="en-IN" sz="1050" dirty="0"/>
              <a:t>Drag </a:t>
            </a:r>
            <a:r>
              <a:rPr lang="en-IN" sz="1050" b="1" dirty="0"/>
              <a:t>Quarter</a:t>
            </a:r>
            <a:r>
              <a:rPr lang="en-IN" sz="1050" dirty="0"/>
              <a:t>, </a:t>
            </a:r>
            <a:r>
              <a:rPr lang="en-IN" sz="1050" b="1" dirty="0"/>
              <a:t>Month</a:t>
            </a:r>
            <a:r>
              <a:rPr lang="en-IN" sz="1050" dirty="0"/>
              <a:t>, and </a:t>
            </a:r>
            <a:r>
              <a:rPr lang="en-IN" sz="1050" b="1" dirty="0"/>
              <a:t>Day</a:t>
            </a:r>
            <a:r>
              <a:rPr lang="en-IN" sz="1050" dirty="0"/>
              <a:t> into this hierarchy.</a:t>
            </a:r>
          </a:p>
          <a:p>
            <a:pPr marL="171450" indent="-171450">
              <a:buFont typeface="Arial" panose="020B0604020202020204" pitchFamily="34" charset="0"/>
              <a:buChar char="•"/>
            </a:pPr>
            <a:r>
              <a:rPr lang="en-IN" sz="1050" b="1" dirty="0"/>
              <a:t>Apply to Visuals</a:t>
            </a:r>
            <a:r>
              <a:rPr lang="en-IN" sz="1050" dirty="0"/>
              <a:t>:</a:t>
            </a:r>
          </a:p>
          <a:p>
            <a:pPr marL="742950" lvl="1" indent="-285750">
              <a:buFont typeface="Wingdings" panose="05000000000000000000" pitchFamily="2" charset="2"/>
              <a:buChar char="Ø"/>
            </a:pPr>
            <a:r>
              <a:rPr lang="en-IN" sz="1050" dirty="0"/>
              <a:t>Drag the hierarchy to your visuals.</a:t>
            </a:r>
          </a:p>
          <a:p>
            <a:pPr marL="742950" lvl="1" indent="-285750">
              <a:buFont typeface="Wingdings" panose="05000000000000000000" pitchFamily="2" charset="2"/>
              <a:buChar char="Ø"/>
            </a:pPr>
            <a:r>
              <a:rPr lang="en-IN" sz="1050" dirty="0"/>
              <a:t>🛠️ Use the drill-down options to seamlessly explore data across levels (Year ➡️ Quarter ➡️ Month ➡️ Day).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7D70058E-11DA-070E-C4EE-D3BE36557B5A}"/>
              </a:ext>
            </a:extLst>
          </p:cNvPr>
          <p:cNvPicPr>
            <a:picLocks noChangeAspect="1"/>
          </p:cNvPicPr>
          <p:nvPr/>
        </p:nvPicPr>
        <p:blipFill>
          <a:blip r:embed="rId4"/>
          <a:stretch>
            <a:fillRect/>
          </a:stretch>
        </p:blipFill>
        <p:spPr>
          <a:xfrm>
            <a:off x="10653202" y="4130548"/>
            <a:ext cx="1307977" cy="2300631"/>
          </a:xfrm>
          <a:prstGeom prst="rect">
            <a:avLst/>
          </a:prstGeom>
        </p:spPr>
      </p:pic>
    </p:spTree>
    <p:extLst>
      <p:ext uri="{BB962C8B-B14F-4D97-AF65-F5344CB8AC3E}">
        <p14:creationId xmlns:p14="http://schemas.microsoft.com/office/powerpoint/2010/main" val="244225079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1720</Words>
  <Application>Microsoft Office PowerPoint</Application>
  <PresentationFormat>Widescreen</PresentationFormat>
  <Paragraphs>196</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Consolas</vt:lpstr>
      <vt:lpstr>Trebuchet MS</vt:lpstr>
      <vt:lpstr>Wingdings</vt:lpstr>
      <vt:lpstr>Office Theme</vt:lpstr>
      <vt:lpstr>PowerPoint Presentation</vt:lpstr>
      <vt:lpstr>PowerPoint Presentation</vt:lpstr>
      <vt:lpstr>INTRODUCTION</vt:lpstr>
      <vt:lpstr>💻Structured Query Language(SQL) : Data cleaning🧹and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tarushee bhalla</dc:creator>
  <cp:lastModifiedBy>tarushee bhalla</cp:lastModifiedBy>
  <cp:revision>22</cp:revision>
  <dcterms:created xsi:type="dcterms:W3CDTF">2024-08-22T16:08:38Z</dcterms:created>
  <dcterms:modified xsi:type="dcterms:W3CDTF">2024-08-28T08:26:44Z</dcterms:modified>
</cp:coreProperties>
</file>